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7" r:id="rId5"/>
    <p:sldMasterId id="214748370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embeddedFontLst>
    <p:embeddedFont>
      <p:font typeface="Figtree"/>
      <p:regular r:id="rId44"/>
      <p:bold r:id="rId45"/>
      <p:italic r:id="rId46"/>
      <p:boldItalic r:id="rId47"/>
    </p:embeddedFont>
    <p:embeddedFont>
      <p:font typeface="Fira Code"/>
      <p:regular r:id="rId48"/>
      <p:bold r:id="rId49"/>
    </p:embeddedFont>
    <p:embeddedFont>
      <p:font typeface="PT Mono"/>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8BB9E8-625C-43D0-B98F-009B162E483E}">
  <a:tblStyle styleId="{B38BB9E8-625C-43D0-B98F-009B162E483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Figtree-regular.fntdata"/><Relationship Id="rId43" Type="http://schemas.openxmlformats.org/officeDocument/2006/relationships/slide" Target="slides/slide36.xml"/><Relationship Id="rId46" Type="http://schemas.openxmlformats.org/officeDocument/2006/relationships/font" Target="fonts/Figtree-italic.fntdata"/><Relationship Id="rId45" Type="http://schemas.openxmlformats.org/officeDocument/2006/relationships/font" Target="fonts/Figtre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FiraCode-regular.fntdata"/><Relationship Id="rId47" Type="http://schemas.openxmlformats.org/officeDocument/2006/relationships/font" Target="fonts/Figtree-boldItalic.fntdata"/><Relationship Id="rId49" Type="http://schemas.openxmlformats.org/officeDocument/2006/relationships/font" Target="fonts/FiraCod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schemas.openxmlformats.org/officeDocument/2006/relationships/font" Target="fonts/PTMono-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producible.archlinux.org/" TargetMode="External"/><Relationship Id="rId3" Type="http://schemas.openxmlformats.org/officeDocument/2006/relationships/hyperlink" Target="https://tests.reproducible-builds.org/debian/reproducible.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f62a139f7d_2_50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f62a139f7d_2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4fd810053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4fd810053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https://reproducible.archlinux.org/</a:t>
            </a:r>
            <a:endParaRPr/>
          </a:p>
          <a:p>
            <a:pPr indent="0" lvl="0" marL="0" rtl="0" algn="l">
              <a:spcBef>
                <a:spcPts val="0"/>
              </a:spcBef>
              <a:spcAft>
                <a:spcPts val="0"/>
              </a:spcAft>
              <a:buNone/>
            </a:pPr>
            <a:r>
              <a:rPr lang="en" u="sng">
                <a:solidFill>
                  <a:schemeClr val="hlink"/>
                </a:solidFill>
                <a:hlinkClick r:id="rId3"/>
              </a:rPr>
              <a:t>https://tests.reproducible-builds.org/debian/reproducible.html</a:t>
            </a:r>
            <a:endParaRPr/>
          </a:p>
          <a:p>
            <a:pPr indent="0" lvl="0" marL="0" rtl="0" algn="l">
              <a:spcBef>
                <a:spcPts val="0"/>
              </a:spcBef>
              <a:spcAft>
                <a:spcPts val="0"/>
              </a:spcAft>
              <a:buNone/>
            </a:pPr>
            <a:r>
              <a:rPr lang="en"/>
              <a:t>Nix paper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4fd810053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34fd810053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4fd810053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4fd810053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34fd810053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34fd810053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4fd810053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34fd810053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4fd810053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34fd810053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34fd810053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34fd810053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34fd810053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34fd810053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53a92e33b8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353a92e33b8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555128ae6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3555128ae6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3555ff9ec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3555ff9ec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353a92e33b8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353a92e33b8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53a92e33b8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353a92e33b8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354b38b54f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354b38b54f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354b38b54f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354b38b54f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354b38b54f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354b38b54f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34fd8100534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34fd8100534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34fd810053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34fd810053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354b38b54f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354b38b54f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354b38b54f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354b38b54f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34fd810053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34fd810053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4fd810053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4fd81005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Could have two types of reproducible builds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34fd8100534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34fd8100534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34fd810053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34fd810053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352f4bee78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352f4bee78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34fd8100534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34fd8100534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34fd8100534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34fd8100534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4fd8100534_0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34fd8100534_0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34fd8100534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4" name="Google Shape;934;g34fd8100534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g34fd8100534_0_2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4fd810053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34fd810053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references to different papers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53a92e33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53a92e33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53a92e33b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53a92e33b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353a92e33b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353a92e33b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53a92e33b8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53a92e33b8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52f4bee78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352f4bee78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for Julien: Maintainer provided tar ball where?</a:t>
            </a:r>
            <a:endParaRPr/>
          </a:p>
          <a:p>
            <a:pPr indent="0" lvl="0" marL="0" rtl="0" algn="l">
              <a:spcBef>
                <a:spcPts val="0"/>
              </a:spcBef>
              <a:spcAft>
                <a:spcPts val="0"/>
              </a:spcAft>
              <a:buNone/>
            </a:pPr>
            <a:r>
              <a:rPr lang="en"/>
              <a:t>And is the difference in configure scripts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it more with the visuals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9.png"/><Relationship Id="rId8"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3.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template">
  <p:cSld name="How to use template">
    <p:spTree>
      <p:nvGrpSpPr>
        <p:cNvPr id="57" name="Shape 57"/>
        <p:cNvGrpSpPr/>
        <p:nvPr/>
      </p:nvGrpSpPr>
      <p:grpSpPr>
        <a:xfrm>
          <a:off x="0" y="0"/>
          <a:ext cx="0" cy="0"/>
          <a:chOff x="0" y="0"/>
          <a:chExt cx="0" cy="0"/>
        </a:xfrm>
      </p:grpSpPr>
      <p:grpSp>
        <p:nvGrpSpPr>
          <p:cNvPr id="58" name="Google Shape;58;p14"/>
          <p:cNvGrpSpPr/>
          <p:nvPr/>
        </p:nvGrpSpPr>
        <p:grpSpPr>
          <a:xfrm>
            <a:off x="1760427" y="1521663"/>
            <a:ext cx="1354892" cy="2362799"/>
            <a:chOff x="3971925" y="-1798194"/>
            <a:chExt cx="6248400" cy="10896600"/>
          </a:xfrm>
        </p:grpSpPr>
        <p:pic>
          <p:nvPicPr>
            <p:cNvPr descr="En bild som visar text, skärmbild, programvara, diagram&#10;&#10;Automatiskt genererad beskrivning" id="59" name="Google Shape;59;p14"/>
            <p:cNvPicPr preferRelativeResize="0"/>
            <p:nvPr/>
          </p:nvPicPr>
          <p:blipFill rotWithShape="1">
            <a:blip r:embed="rId2">
              <a:alphaModFix/>
            </a:blip>
            <a:srcRect b="0" l="0" r="0" t="0"/>
            <a:stretch/>
          </p:blipFill>
          <p:spPr>
            <a:xfrm>
              <a:off x="3971925" y="3650106"/>
              <a:ext cx="6248400" cy="5448300"/>
            </a:xfrm>
            <a:prstGeom prst="rect">
              <a:avLst/>
            </a:prstGeom>
            <a:noFill/>
            <a:ln>
              <a:noFill/>
            </a:ln>
          </p:spPr>
        </p:pic>
        <p:pic>
          <p:nvPicPr>
            <p:cNvPr descr="En bild som visar text, skärmbild, programvara, Datorikon&#10;&#10;Automatiskt genererad beskrivning" id="60" name="Google Shape;60;p14"/>
            <p:cNvPicPr preferRelativeResize="0"/>
            <p:nvPr/>
          </p:nvPicPr>
          <p:blipFill rotWithShape="1">
            <a:blip r:embed="rId3">
              <a:alphaModFix/>
            </a:blip>
            <a:srcRect b="0" l="0" r="0" t="0"/>
            <a:stretch/>
          </p:blipFill>
          <p:spPr>
            <a:xfrm>
              <a:off x="3971925" y="-1798194"/>
              <a:ext cx="6248400" cy="5448300"/>
            </a:xfrm>
            <a:prstGeom prst="rect">
              <a:avLst/>
            </a:prstGeom>
            <a:noFill/>
            <a:ln>
              <a:noFill/>
            </a:ln>
          </p:spPr>
        </p:pic>
      </p:grpSp>
      <p:sp>
        <p:nvSpPr>
          <p:cNvPr id="61" name="Google Shape;61;p1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1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1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4"/>
          <p:cNvSpPr txBox="1"/>
          <p:nvPr/>
        </p:nvSpPr>
        <p:spPr>
          <a:xfrm>
            <a:off x="450057" y="784527"/>
            <a:ext cx="8243888" cy="59718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2700" u="none" cap="none" strike="noStrike">
                <a:solidFill>
                  <a:schemeClr val="dk2"/>
                </a:solidFill>
                <a:latin typeface="Figtree"/>
                <a:ea typeface="Figtree"/>
                <a:cs typeface="Figtree"/>
                <a:sym typeface="Figtree"/>
              </a:rPr>
              <a:t>How to use this template</a:t>
            </a:r>
            <a:endParaRPr sz="1100"/>
          </a:p>
        </p:txBody>
      </p:sp>
      <p:sp>
        <p:nvSpPr>
          <p:cNvPr id="65" name="Google Shape;65;p14"/>
          <p:cNvSpPr txBox="1"/>
          <p:nvPr/>
        </p:nvSpPr>
        <p:spPr>
          <a:xfrm>
            <a:off x="537402" y="1854612"/>
            <a:ext cx="1102301" cy="54245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Slide templates</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Click on </a:t>
            </a:r>
            <a:r>
              <a:rPr i="1" lang="en" sz="600">
                <a:solidFill>
                  <a:schemeClr val="dk1"/>
                </a:solidFill>
                <a:latin typeface="Figtree"/>
                <a:ea typeface="Figtree"/>
                <a:cs typeface="Figtree"/>
                <a:sym typeface="Figtree"/>
              </a:rPr>
              <a:t>New slide</a:t>
            </a:r>
            <a:r>
              <a:rPr lang="en" sz="600">
                <a:solidFill>
                  <a:schemeClr val="dk1"/>
                </a:solidFill>
                <a:latin typeface="Figtree"/>
                <a:ea typeface="Figtree"/>
                <a:cs typeface="Figtree"/>
                <a:sym typeface="Figtree"/>
              </a:rPr>
              <a:t> to see the templates various template slide. Choose one to suite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your content.</a:t>
            </a:r>
            <a:endParaRPr sz="1100"/>
          </a:p>
        </p:txBody>
      </p:sp>
      <p:sp>
        <p:nvSpPr>
          <p:cNvPr id="66" name="Google Shape;66;p14"/>
          <p:cNvSpPr txBox="1"/>
          <p:nvPr/>
        </p:nvSpPr>
        <p:spPr>
          <a:xfrm>
            <a:off x="537403" y="2764438"/>
            <a:ext cx="1102301" cy="51937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600">
                <a:solidFill>
                  <a:schemeClr val="dk2"/>
                </a:solidFill>
                <a:latin typeface="Figtree"/>
                <a:ea typeface="Figtree"/>
                <a:cs typeface="Figtree"/>
                <a:sym typeface="Figtree"/>
              </a:rPr>
              <a:t>Layout</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If you’d like to change slide template on an existing slide, click on </a:t>
            </a:r>
            <a:r>
              <a:rPr i="1" lang="en" sz="600">
                <a:solidFill>
                  <a:schemeClr val="dk1"/>
                </a:solidFill>
                <a:latin typeface="Figtree"/>
                <a:ea typeface="Figtree"/>
                <a:cs typeface="Figtree"/>
                <a:sym typeface="Figtree"/>
              </a:rPr>
              <a:t>Layout</a:t>
            </a:r>
            <a:r>
              <a:rPr lang="en" sz="600">
                <a:solidFill>
                  <a:schemeClr val="dk1"/>
                </a:solidFill>
                <a:latin typeface="Figtree"/>
                <a:ea typeface="Figtree"/>
                <a:cs typeface="Figtree"/>
                <a:sym typeface="Figtree"/>
              </a:rPr>
              <a:t> and select a new template. </a:t>
            </a:r>
            <a:endParaRPr sz="1100"/>
          </a:p>
        </p:txBody>
      </p:sp>
      <p:sp>
        <p:nvSpPr>
          <p:cNvPr id="67" name="Google Shape;67;p14"/>
          <p:cNvSpPr txBox="1"/>
          <p:nvPr/>
        </p:nvSpPr>
        <p:spPr>
          <a:xfrm>
            <a:off x="537402" y="3660976"/>
            <a:ext cx="1102301" cy="42704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600">
                <a:solidFill>
                  <a:schemeClr val="dk2"/>
                </a:solidFill>
                <a:latin typeface="Figtree"/>
                <a:ea typeface="Figtree"/>
                <a:cs typeface="Figtree"/>
                <a:sym typeface="Figtree"/>
              </a:rPr>
              <a:t>Reset</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Reset a slide to the slide templates design by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clicking on </a:t>
            </a:r>
            <a:r>
              <a:rPr i="1" lang="en" sz="600">
                <a:solidFill>
                  <a:schemeClr val="dk1"/>
                </a:solidFill>
                <a:latin typeface="Figtree"/>
                <a:ea typeface="Figtree"/>
                <a:cs typeface="Figtree"/>
                <a:sym typeface="Figtree"/>
              </a:rPr>
              <a:t>Reset</a:t>
            </a:r>
            <a:r>
              <a:rPr lang="en" sz="600">
                <a:solidFill>
                  <a:schemeClr val="dk1"/>
                </a:solidFill>
                <a:latin typeface="Figtree"/>
                <a:ea typeface="Figtree"/>
                <a:cs typeface="Figtree"/>
                <a:sym typeface="Figtree"/>
              </a:rPr>
              <a:t>. </a:t>
            </a:r>
            <a:endParaRPr sz="1100"/>
          </a:p>
        </p:txBody>
      </p:sp>
      <p:sp>
        <p:nvSpPr>
          <p:cNvPr id="68" name="Google Shape;68;p14"/>
          <p:cNvSpPr txBox="1"/>
          <p:nvPr/>
        </p:nvSpPr>
        <p:spPr>
          <a:xfrm>
            <a:off x="3439931" y="1550216"/>
            <a:ext cx="1021084" cy="81945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Colors</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This template is programmed with the KTH color palette. The correct colors are the in top row under </a:t>
            </a:r>
            <a:r>
              <a:rPr i="1" lang="en" sz="600">
                <a:solidFill>
                  <a:schemeClr val="dk1"/>
                </a:solidFill>
                <a:latin typeface="Figtree"/>
                <a:ea typeface="Figtree"/>
                <a:cs typeface="Figtree"/>
                <a:sym typeface="Figtree"/>
              </a:rPr>
              <a:t>Theme Colors</a:t>
            </a:r>
            <a:r>
              <a:rPr lang="en" sz="600">
                <a:solidFill>
                  <a:schemeClr val="dk1"/>
                </a:solidFill>
                <a:latin typeface="Figtree"/>
                <a:ea typeface="Figtree"/>
                <a:cs typeface="Figtree"/>
                <a:sym typeface="Figtree"/>
              </a:rPr>
              <a:t> and all colors under </a:t>
            </a:r>
            <a:r>
              <a:rPr i="1" lang="en" sz="600">
                <a:solidFill>
                  <a:schemeClr val="dk1"/>
                </a:solidFill>
                <a:latin typeface="Figtree"/>
                <a:ea typeface="Figtree"/>
                <a:cs typeface="Figtree"/>
                <a:sym typeface="Figtree"/>
              </a:rPr>
              <a:t>Custom Colors</a:t>
            </a:r>
            <a:r>
              <a:rPr lang="en" sz="600">
                <a:solidFill>
                  <a:schemeClr val="dk1"/>
                </a:solidFill>
                <a:latin typeface="Figtree"/>
                <a:ea typeface="Figtree"/>
                <a:cs typeface="Figtree"/>
                <a:sym typeface="Figtree"/>
              </a:rPr>
              <a:t>. Only use the correct colors.</a:t>
            </a:r>
            <a:endParaRPr sz="1100"/>
          </a:p>
        </p:txBody>
      </p:sp>
      <p:sp>
        <p:nvSpPr>
          <p:cNvPr id="69" name="Google Shape;69;p14"/>
          <p:cNvSpPr txBox="1"/>
          <p:nvPr/>
        </p:nvSpPr>
        <p:spPr>
          <a:xfrm>
            <a:off x="5203666" y="1727795"/>
            <a:ext cx="448941" cy="2308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400">
                <a:solidFill>
                  <a:srgbClr val="F9535C"/>
                </a:solidFill>
                <a:latin typeface="Figtree"/>
                <a:ea typeface="Figtree"/>
                <a:cs typeface="Figtree"/>
                <a:sym typeface="Figtree"/>
              </a:rPr>
              <a:t>Do </a:t>
            </a:r>
            <a:r>
              <a:rPr lang="en" sz="400" u="sng">
                <a:solidFill>
                  <a:srgbClr val="F9535C"/>
                </a:solidFill>
                <a:latin typeface="Figtree"/>
                <a:ea typeface="Figtree"/>
                <a:cs typeface="Figtree"/>
                <a:sym typeface="Figtree"/>
              </a:rPr>
              <a:t>NOT</a:t>
            </a:r>
            <a:r>
              <a:rPr lang="en" sz="400">
                <a:solidFill>
                  <a:srgbClr val="F9535C"/>
                </a:solidFill>
                <a:latin typeface="Figtree"/>
                <a:ea typeface="Figtree"/>
                <a:cs typeface="Figtree"/>
                <a:sym typeface="Figtree"/>
              </a:rPr>
              <a:t> use the colors PowerPoint auto generates. They are not on brand. </a:t>
            </a:r>
            <a:endParaRPr sz="1100"/>
          </a:p>
        </p:txBody>
      </p:sp>
      <p:sp>
        <p:nvSpPr>
          <p:cNvPr id="70" name="Google Shape;70;p14"/>
          <p:cNvSpPr txBox="1"/>
          <p:nvPr/>
        </p:nvSpPr>
        <p:spPr>
          <a:xfrm>
            <a:off x="6071459" y="1545760"/>
            <a:ext cx="1191157" cy="16389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Change the image crop</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When an image is placed in an image place holder, PowerPoint automatically crops the image to fit the placeholder. To alter what part of the image is shown:</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Select the image and go to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the </a:t>
            </a:r>
            <a:r>
              <a:rPr i="1" lang="en" sz="600">
                <a:solidFill>
                  <a:schemeClr val="dk1"/>
                </a:solidFill>
                <a:latin typeface="Figtree"/>
                <a:ea typeface="Figtree"/>
                <a:cs typeface="Figtree"/>
                <a:sym typeface="Figtree"/>
              </a:rPr>
              <a:t>Picture Format </a:t>
            </a:r>
            <a:r>
              <a:rPr lang="en" sz="600">
                <a:solidFill>
                  <a:schemeClr val="dk1"/>
                </a:solidFill>
                <a:latin typeface="Figtree"/>
                <a:ea typeface="Figtree"/>
                <a:cs typeface="Figtree"/>
                <a:sym typeface="Figtree"/>
              </a:rPr>
              <a:t>tab. </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Choose </a:t>
            </a:r>
            <a:r>
              <a:rPr i="1" lang="en" sz="600">
                <a:solidFill>
                  <a:schemeClr val="dk1"/>
                </a:solidFill>
                <a:latin typeface="Figtree"/>
                <a:ea typeface="Figtree"/>
                <a:cs typeface="Figtree"/>
                <a:sym typeface="Figtree"/>
              </a:rPr>
              <a:t>Crop</a:t>
            </a:r>
            <a:r>
              <a:rPr lang="en" sz="600">
                <a:solidFill>
                  <a:schemeClr val="dk1"/>
                </a:solidFill>
                <a:latin typeface="Figtree"/>
                <a:ea typeface="Figtree"/>
                <a:cs typeface="Figtree"/>
                <a:sym typeface="Figtree"/>
              </a:rPr>
              <a:t>. Now, the entire image is visible, the cropped out parts are darker. </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Now you can move the image around within the placeholder and/or zoom in by pulling the corners of the image. </a:t>
            </a:r>
            <a:endParaRPr sz="1100"/>
          </a:p>
        </p:txBody>
      </p:sp>
      <p:sp>
        <p:nvSpPr>
          <p:cNvPr id="71" name="Google Shape;71;p14"/>
          <p:cNvSpPr txBox="1"/>
          <p:nvPr/>
        </p:nvSpPr>
        <p:spPr>
          <a:xfrm>
            <a:off x="7543800" y="1545760"/>
            <a:ext cx="1114943" cy="126957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Edit image background</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Select </a:t>
            </a:r>
            <a:r>
              <a:rPr i="1" lang="en" sz="600">
                <a:solidFill>
                  <a:schemeClr val="dk1"/>
                </a:solidFill>
                <a:latin typeface="Figtree"/>
                <a:ea typeface="Figtree"/>
                <a:cs typeface="Figtree"/>
                <a:sym typeface="Figtree"/>
              </a:rPr>
              <a:t>Design</a:t>
            </a:r>
            <a:r>
              <a:rPr lang="en" sz="600">
                <a:solidFill>
                  <a:schemeClr val="dk1"/>
                </a:solidFill>
                <a:latin typeface="Figtree"/>
                <a:ea typeface="Figtree"/>
                <a:cs typeface="Figtree"/>
                <a:sym typeface="Figtree"/>
              </a:rPr>
              <a:t> &gt; </a:t>
            </a:r>
            <a:r>
              <a:rPr i="1" lang="en" sz="600">
                <a:solidFill>
                  <a:schemeClr val="dk1"/>
                </a:solidFill>
                <a:latin typeface="Figtree"/>
                <a:ea typeface="Figtree"/>
                <a:cs typeface="Figtree"/>
                <a:sym typeface="Figtree"/>
              </a:rPr>
              <a:t>Format Background</a:t>
            </a:r>
            <a:r>
              <a:rPr lang="en" sz="600">
                <a:solidFill>
                  <a:schemeClr val="dk1"/>
                </a:solidFill>
                <a:latin typeface="Figtree"/>
                <a:ea typeface="Figtree"/>
                <a:cs typeface="Figtree"/>
                <a:sym typeface="Figtree"/>
              </a:rPr>
              <a: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In the </a:t>
            </a:r>
            <a:r>
              <a:rPr i="1" lang="en" sz="600">
                <a:solidFill>
                  <a:schemeClr val="dk1"/>
                </a:solidFill>
                <a:latin typeface="Figtree"/>
                <a:ea typeface="Figtree"/>
                <a:cs typeface="Figtree"/>
                <a:sym typeface="Figtree"/>
              </a:rPr>
              <a:t>Format Background pane</a:t>
            </a:r>
            <a:r>
              <a:rPr lang="en" sz="600">
                <a:solidFill>
                  <a:schemeClr val="dk1"/>
                </a:solidFill>
                <a:latin typeface="Figtree"/>
                <a:ea typeface="Figtree"/>
                <a:cs typeface="Figtree"/>
                <a:sym typeface="Figtree"/>
              </a:rPr>
              <a:t>, select </a:t>
            </a:r>
            <a:r>
              <a:rPr i="1" lang="en" sz="600">
                <a:solidFill>
                  <a:schemeClr val="dk1"/>
                </a:solidFill>
                <a:latin typeface="Figtree"/>
                <a:ea typeface="Figtree"/>
                <a:cs typeface="Figtree"/>
                <a:sym typeface="Figtree"/>
              </a:rPr>
              <a:t>Picture or texture fill</a:t>
            </a:r>
            <a:r>
              <a:rPr lang="en" sz="600">
                <a:solidFill>
                  <a:schemeClr val="dk1"/>
                </a:solidFill>
                <a:latin typeface="Figtree"/>
                <a:ea typeface="Figtree"/>
                <a:cs typeface="Figtree"/>
                <a:sym typeface="Figtree"/>
              </a:rPr>
              <a: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Select </a:t>
            </a:r>
            <a:r>
              <a:rPr i="1" lang="en" sz="600">
                <a:solidFill>
                  <a:schemeClr val="dk1"/>
                </a:solidFill>
                <a:latin typeface="Figtree"/>
                <a:ea typeface="Figtree"/>
                <a:cs typeface="Figtree"/>
                <a:sym typeface="Figtree"/>
              </a:rPr>
              <a:t>File</a:t>
            </a:r>
            <a:r>
              <a:rPr lang="en" sz="600">
                <a:solidFill>
                  <a:schemeClr val="dk1"/>
                </a:solidFill>
                <a:latin typeface="Figtree"/>
                <a:ea typeface="Figtree"/>
                <a:cs typeface="Figtree"/>
                <a:sym typeface="Figtree"/>
              </a:rPr>
              <a: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In the </a:t>
            </a:r>
            <a:r>
              <a:rPr i="1" lang="en" sz="600">
                <a:solidFill>
                  <a:schemeClr val="dk1"/>
                </a:solidFill>
                <a:latin typeface="Figtree"/>
                <a:ea typeface="Figtree"/>
                <a:cs typeface="Figtree"/>
                <a:sym typeface="Figtree"/>
              </a:rPr>
              <a:t>Insert Picture</a:t>
            </a:r>
            <a:r>
              <a:rPr lang="en" sz="600">
                <a:solidFill>
                  <a:schemeClr val="dk1"/>
                </a:solidFill>
                <a:latin typeface="Figtree"/>
                <a:ea typeface="Figtree"/>
                <a:cs typeface="Figtree"/>
                <a:sym typeface="Figtree"/>
              </a:rPr>
              <a:t> dialog box, choose the picture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you want to use and then select </a:t>
            </a:r>
            <a:r>
              <a:rPr i="1" lang="en" sz="600">
                <a:solidFill>
                  <a:schemeClr val="dk1"/>
                </a:solidFill>
                <a:latin typeface="Figtree"/>
                <a:ea typeface="Figtree"/>
                <a:cs typeface="Figtree"/>
                <a:sym typeface="Figtree"/>
              </a:rPr>
              <a:t>Insert</a:t>
            </a:r>
            <a:r>
              <a:rPr lang="en" sz="600">
                <a:solidFill>
                  <a:schemeClr val="dk1"/>
                </a:solidFill>
                <a:latin typeface="Figtree"/>
                <a:ea typeface="Figtree"/>
                <a:cs typeface="Figtree"/>
                <a:sym typeface="Figtree"/>
              </a:rPr>
              <a:t>.</a:t>
            </a:r>
            <a:endParaRPr sz="1100"/>
          </a:p>
        </p:txBody>
      </p:sp>
      <p:sp>
        <p:nvSpPr>
          <p:cNvPr id="72" name="Google Shape;72;p14"/>
          <p:cNvSpPr txBox="1"/>
          <p:nvPr/>
        </p:nvSpPr>
        <p:spPr>
          <a:xfrm>
            <a:off x="3439931" y="3056786"/>
            <a:ext cx="971551" cy="117724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Header and footer</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Insert header/footer,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date and page numbers:</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On the </a:t>
            </a:r>
            <a:r>
              <a:rPr i="1" lang="en" sz="600">
                <a:solidFill>
                  <a:schemeClr val="dk1"/>
                </a:solidFill>
                <a:latin typeface="Figtree"/>
                <a:ea typeface="Figtree"/>
                <a:cs typeface="Figtree"/>
                <a:sym typeface="Figtree"/>
              </a:rPr>
              <a:t>Insert</a:t>
            </a:r>
            <a:r>
              <a:rPr lang="en" sz="600">
                <a:solidFill>
                  <a:schemeClr val="dk1"/>
                </a:solidFill>
                <a:latin typeface="Figtree"/>
                <a:ea typeface="Figtree"/>
                <a:cs typeface="Figtree"/>
                <a:sym typeface="Figtree"/>
              </a:rPr>
              <a:t> tab,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click </a:t>
            </a:r>
            <a:r>
              <a:rPr i="1" lang="en" sz="600">
                <a:solidFill>
                  <a:schemeClr val="dk1"/>
                </a:solidFill>
                <a:latin typeface="Figtree"/>
                <a:ea typeface="Figtree"/>
                <a:cs typeface="Figtree"/>
                <a:sym typeface="Figtree"/>
              </a:rPr>
              <a:t>Header &amp; Footer</a:t>
            </a:r>
            <a:r>
              <a:rPr lang="en" sz="600">
                <a:solidFill>
                  <a:schemeClr val="dk1"/>
                </a:solidFill>
                <a:latin typeface="Figtree"/>
                <a:ea typeface="Figtree"/>
                <a:cs typeface="Figtree"/>
                <a:sym typeface="Figtree"/>
              </a:rPr>
              <a: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In the Header and Footer box, on the Slide tab, select the information you want.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Click </a:t>
            </a:r>
            <a:r>
              <a:rPr i="1" lang="en" sz="600">
                <a:solidFill>
                  <a:schemeClr val="dk1"/>
                </a:solidFill>
                <a:latin typeface="Figtree"/>
                <a:ea typeface="Figtree"/>
                <a:cs typeface="Figtree"/>
                <a:sym typeface="Figtree"/>
              </a:rPr>
              <a:t>Apply to All</a:t>
            </a:r>
            <a:r>
              <a:rPr lang="en" sz="600">
                <a:solidFill>
                  <a:schemeClr val="dk1"/>
                </a:solidFill>
                <a:latin typeface="Figtree"/>
                <a:ea typeface="Figtree"/>
                <a:cs typeface="Figtree"/>
                <a:sym typeface="Figtree"/>
              </a:rPr>
              <a:t>.</a:t>
            </a:r>
            <a:endParaRPr sz="1100"/>
          </a:p>
        </p:txBody>
      </p:sp>
      <p:pic>
        <p:nvPicPr>
          <p:cNvPr descr="En bild som visar moln, utomhus, himmel, byggnad&#10;&#10;Automatiskt genererad beskrivning" id="73" name="Google Shape;73;p14"/>
          <p:cNvPicPr preferRelativeResize="0"/>
          <p:nvPr/>
        </p:nvPicPr>
        <p:blipFill rotWithShape="1">
          <a:blip r:embed="rId4">
            <a:alphaModFix/>
          </a:blip>
          <a:srcRect b="0" l="0" r="0" t="0"/>
          <a:stretch/>
        </p:blipFill>
        <p:spPr>
          <a:xfrm>
            <a:off x="6049650" y="3238924"/>
            <a:ext cx="1119923" cy="1486492"/>
          </a:xfrm>
          <a:prstGeom prst="rect">
            <a:avLst/>
          </a:prstGeom>
          <a:noFill/>
          <a:ln>
            <a:noFill/>
          </a:ln>
        </p:spPr>
      </p:pic>
      <p:pic>
        <p:nvPicPr>
          <p:cNvPr descr="Microsoft PowerPoint 365 Overview and Supported File Types" id="74" name="Google Shape;74;p14"/>
          <p:cNvPicPr preferRelativeResize="0"/>
          <p:nvPr/>
        </p:nvPicPr>
        <p:blipFill rotWithShape="1">
          <a:blip r:embed="rId5">
            <a:alphaModFix/>
          </a:blip>
          <a:srcRect b="0" l="0" r="0" t="0"/>
          <a:stretch/>
        </p:blipFill>
        <p:spPr>
          <a:xfrm>
            <a:off x="541233" y="1521663"/>
            <a:ext cx="156440" cy="250751"/>
          </a:xfrm>
          <a:prstGeom prst="rect">
            <a:avLst/>
          </a:prstGeom>
          <a:noFill/>
          <a:ln>
            <a:noFill/>
          </a:ln>
        </p:spPr>
      </p:pic>
      <p:pic>
        <p:nvPicPr>
          <p:cNvPr descr="Microsoft PowerPoint 365 Overview and Supported File Types" id="75" name="Google Shape;75;p14"/>
          <p:cNvPicPr preferRelativeResize="0"/>
          <p:nvPr/>
        </p:nvPicPr>
        <p:blipFill rotWithShape="1">
          <a:blip r:embed="rId6">
            <a:alphaModFix/>
          </a:blip>
          <a:srcRect b="0" l="0" r="0" t="0"/>
          <a:stretch/>
        </p:blipFill>
        <p:spPr>
          <a:xfrm>
            <a:off x="537402" y="2645425"/>
            <a:ext cx="246098" cy="78983"/>
          </a:xfrm>
          <a:prstGeom prst="rect">
            <a:avLst/>
          </a:prstGeom>
          <a:noFill/>
          <a:ln>
            <a:noFill/>
          </a:ln>
        </p:spPr>
      </p:pic>
      <p:pic>
        <p:nvPicPr>
          <p:cNvPr descr="Microsoft PowerPoint 365 Overview and Supported File Types" id="76" name="Google Shape;76;p14"/>
          <p:cNvPicPr preferRelativeResize="0"/>
          <p:nvPr/>
        </p:nvPicPr>
        <p:blipFill rotWithShape="1">
          <a:blip r:embed="rId7">
            <a:alphaModFix/>
          </a:blip>
          <a:srcRect b="0" l="0" r="0" t="0"/>
          <a:stretch/>
        </p:blipFill>
        <p:spPr>
          <a:xfrm>
            <a:off x="537402" y="3531417"/>
            <a:ext cx="192225" cy="78982"/>
          </a:xfrm>
          <a:prstGeom prst="rect">
            <a:avLst/>
          </a:prstGeom>
          <a:noFill/>
          <a:ln>
            <a:noFill/>
          </a:ln>
        </p:spPr>
      </p:pic>
      <p:pic>
        <p:nvPicPr>
          <p:cNvPr descr="Header and Footer on slides - Microsoft PowerPoint 365" id="77" name="Google Shape;77;p14"/>
          <p:cNvPicPr preferRelativeResize="0"/>
          <p:nvPr/>
        </p:nvPicPr>
        <p:blipFill rotWithShape="1">
          <a:blip r:embed="rId8">
            <a:alphaModFix/>
          </a:blip>
          <a:srcRect b="0" l="0" r="0" t="0"/>
          <a:stretch/>
        </p:blipFill>
        <p:spPr>
          <a:xfrm>
            <a:off x="4546532" y="3056786"/>
            <a:ext cx="1119923" cy="827676"/>
          </a:xfrm>
          <a:prstGeom prst="rect">
            <a:avLst/>
          </a:prstGeom>
          <a:noFill/>
          <a:ln>
            <a:noFill/>
          </a:ln>
        </p:spPr>
      </p:pic>
      <p:grpSp>
        <p:nvGrpSpPr>
          <p:cNvPr id="78" name="Google Shape;78;p14"/>
          <p:cNvGrpSpPr/>
          <p:nvPr/>
        </p:nvGrpSpPr>
        <p:grpSpPr>
          <a:xfrm>
            <a:off x="4547837" y="1523888"/>
            <a:ext cx="600116" cy="1266350"/>
            <a:chOff x="6063783" y="2031850"/>
            <a:chExt cx="1800691" cy="3799773"/>
          </a:xfrm>
        </p:grpSpPr>
        <p:pic>
          <p:nvPicPr>
            <p:cNvPr descr="Hacking PowerPoint to create custom colors | BrightCarbon" id="79" name="Google Shape;79;p14"/>
            <p:cNvPicPr preferRelativeResize="0"/>
            <p:nvPr/>
          </p:nvPicPr>
          <p:blipFill rotWithShape="1">
            <a:blip r:embed="rId9">
              <a:alphaModFix/>
            </a:blip>
            <a:srcRect b="0" l="36641" r="36664" t="0"/>
            <a:stretch/>
          </p:blipFill>
          <p:spPr>
            <a:xfrm>
              <a:off x="6063783" y="2031850"/>
              <a:ext cx="1800691" cy="3799773"/>
            </a:xfrm>
            <a:prstGeom prst="rect">
              <a:avLst/>
            </a:prstGeom>
            <a:noFill/>
            <a:ln>
              <a:noFill/>
            </a:ln>
          </p:spPr>
        </p:pic>
        <p:sp>
          <p:nvSpPr>
            <p:cNvPr id="80" name="Google Shape;80;p14"/>
            <p:cNvSpPr/>
            <p:nvPr/>
          </p:nvSpPr>
          <p:spPr>
            <a:xfrm>
              <a:off x="6095206" y="3789106"/>
              <a:ext cx="1743870" cy="737042"/>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1" name="Google Shape;81;p14"/>
            <p:cNvSpPr/>
            <p:nvPr/>
          </p:nvSpPr>
          <p:spPr>
            <a:xfrm>
              <a:off x="6451542" y="2363219"/>
              <a:ext cx="1378008" cy="983231"/>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2" name="Google Shape;82;p14"/>
            <p:cNvSpPr/>
            <p:nvPr/>
          </p:nvSpPr>
          <p:spPr>
            <a:xfrm>
              <a:off x="6637090" y="2388295"/>
              <a:ext cx="126305" cy="126305"/>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3" name="Google Shape;83;p14"/>
            <p:cNvSpPr/>
            <p:nvPr/>
          </p:nvSpPr>
          <p:spPr>
            <a:xfrm>
              <a:off x="6812622" y="2388295"/>
              <a:ext cx="126305" cy="1263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4" name="Google Shape;84;p14"/>
            <p:cNvSpPr/>
            <p:nvPr/>
          </p:nvSpPr>
          <p:spPr>
            <a:xfrm>
              <a:off x="6988154" y="2388295"/>
              <a:ext cx="126305" cy="126305"/>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5" name="Google Shape;85;p14"/>
            <p:cNvSpPr/>
            <p:nvPr/>
          </p:nvSpPr>
          <p:spPr>
            <a:xfrm>
              <a:off x="7163686" y="2388295"/>
              <a:ext cx="126305" cy="126305"/>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6" name="Google Shape;86;p14"/>
            <p:cNvSpPr/>
            <p:nvPr/>
          </p:nvSpPr>
          <p:spPr>
            <a:xfrm>
              <a:off x="7339218" y="2388295"/>
              <a:ext cx="126305" cy="126305"/>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7" name="Google Shape;87;p14"/>
            <p:cNvSpPr/>
            <p:nvPr/>
          </p:nvSpPr>
          <p:spPr>
            <a:xfrm>
              <a:off x="7514750" y="2388295"/>
              <a:ext cx="126305" cy="126305"/>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8" name="Google Shape;88;p14"/>
            <p:cNvSpPr/>
            <p:nvPr/>
          </p:nvSpPr>
          <p:spPr>
            <a:xfrm>
              <a:off x="7690282" y="2388295"/>
              <a:ext cx="126305" cy="126305"/>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9" name="Google Shape;89;p14"/>
            <p:cNvSpPr/>
            <p:nvPr/>
          </p:nvSpPr>
          <p:spPr>
            <a:xfrm>
              <a:off x="6637090" y="2661345"/>
              <a:ext cx="126305" cy="132095"/>
            </a:xfrm>
            <a:prstGeom prst="rect">
              <a:avLst/>
            </a:prstGeom>
            <a:solidFill>
              <a:srgbClr val="D5D5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0" name="Google Shape;90;p14"/>
            <p:cNvSpPr/>
            <p:nvPr/>
          </p:nvSpPr>
          <p:spPr>
            <a:xfrm>
              <a:off x="6637090" y="2794041"/>
              <a:ext cx="126305" cy="132095"/>
            </a:xfrm>
            <a:prstGeom prst="rect">
              <a:avLst/>
            </a:prstGeom>
            <a:solidFill>
              <a:srgbClr val="9797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1" name="Google Shape;91;p14"/>
            <p:cNvSpPr/>
            <p:nvPr/>
          </p:nvSpPr>
          <p:spPr>
            <a:xfrm>
              <a:off x="6637090" y="2926737"/>
              <a:ext cx="126305" cy="132095"/>
            </a:xfrm>
            <a:prstGeom prst="rect">
              <a:avLst/>
            </a:prstGeom>
            <a:solidFill>
              <a:srgbClr val="2F2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2" name="Google Shape;92;p14"/>
            <p:cNvSpPr/>
            <p:nvPr/>
          </p:nvSpPr>
          <p:spPr>
            <a:xfrm>
              <a:off x="6637090" y="3059433"/>
              <a:ext cx="126305" cy="132095"/>
            </a:xfrm>
            <a:prstGeom prst="rect">
              <a:avLst/>
            </a:prstGeom>
            <a:solidFill>
              <a:srgbClr val="0000C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3" name="Google Shape;93;p14"/>
            <p:cNvSpPr/>
            <p:nvPr/>
          </p:nvSpPr>
          <p:spPr>
            <a:xfrm>
              <a:off x="6637090" y="3192130"/>
              <a:ext cx="126305" cy="132095"/>
            </a:xfrm>
            <a:prstGeom prst="rect">
              <a:avLst/>
            </a:prstGeom>
            <a:solidFill>
              <a:srgbClr val="00008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4" name="Google Shape;94;p14"/>
            <p:cNvSpPr/>
            <p:nvPr/>
          </p:nvSpPr>
          <p:spPr>
            <a:xfrm>
              <a:off x="6812622" y="2661345"/>
              <a:ext cx="126305" cy="132095"/>
            </a:xfrm>
            <a:prstGeom prst="rect">
              <a:avLst/>
            </a:prstGeom>
            <a:solidFill>
              <a:srgbClr val="B6D9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5" name="Google Shape;95;p14"/>
            <p:cNvSpPr/>
            <p:nvPr/>
          </p:nvSpPr>
          <p:spPr>
            <a:xfrm>
              <a:off x="6812622" y="2794041"/>
              <a:ext cx="126305" cy="132095"/>
            </a:xfrm>
            <a:prstGeom prst="rect">
              <a:avLst/>
            </a:prstGeom>
            <a:solidFill>
              <a:srgbClr val="6DB3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6" name="Google Shape;96;p14"/>
            <p:cNvSpPr/>
            <p:nvPr/>
          </p:nvSpPr>
          <p:spPr>
            <a:xfrm>
              <a:off x="6812622" y="2926737"/>
              <a:ext cx="126305" cy="132095"/>
            </a:xfrm>
            <a:prstGeom prst="rect">
              <a:avLst/>
            </a:prstGeom>
            <a:solidFill>
              <a:srgbClr val="238D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7" name="Google Shape;97;p14"/>
            <p:cNvSpPr/>
            <p:nvPr/>
          </p:nvSpPr>
          <p:spPr>
            <a:xfrm>
              <a:off x="6812622" y="3059433"/>
              <a:ext cx="126305" cy="132095"/>
            </a:xfrm>
            <a:prstGeom prst="rect">
              <a:avLst/>
            </a:prstGeom>
            <a:solidFill>
              <a:srgbClr val="00356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8" name="Google Shape;98;p14"/>
            <p:cNvSpPr/>
            <p:nvPr/>
          </p:nvSpPr>
          <p:spPr>
            <a:xfrm>
              <a:off x="6812622" y="3192130"/>
              <a:ext cx="126305" cy="132095"/>
            </a:xfrm>
            <a:prstGeom prst="rect">
              <a:avLst/>
            </a:prstGeom>
            <a:solidFill>
              <a:srgbClr val="00234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9" name="Google Shape;99;p14"/>
            <p:cNvSpPr/>
            <p:nvPr/>
          </p:nvSpPr>
          <p:spPr>
            <a:xfrm>
              <a:off x="6988154" y="2661345"/>
              <a:ext cx="126305" cy="132095"/>
            </a:xfrm>
            <a:prstGeom prst="rect">
              <a:avLst/>
            </a:prstGeom>
            <a:solidFill>
              <a:srgbClr val="DEEAF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0" name="Google Shape;100;p14"/>
            <p:cNvSpPr/>
            <p:nvPr/>
          </p:nvSpPr>
          <p:spPr>
            <a:xfrm>
              <a:off x="6988154" y="2794041"/>
              <a:ext cx="126305" cy="132095"/>
            </a:xfrm>
            <a:prstGeom prst="rect">
              <a:avLst/>
            </a:prstGeom>
            <a:solidFill>
              <a:srgbClr val="BFD5E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1" name="Google Shape;101;p14"/>
            <p:cNvSpPr/>
            <p:nvPr/>
          </p:nvSpPr>
          <p:spPr>
            <a:xfrm>
              <a:off x="6988154" y="2926737"/>
              <a:ext cx="126305" cy="132095"/>
            </a:xfrm>
            <a:prstGeom prst="rect">
              <a:avLst/>
            </a:prstGeom>
            <a:solidFill>
              <a:srgbClr val="9EC0E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2" name="Google Shape;102;p14"/>
            <p:cNvSpPr/>
            <p:nvPr/>
          </p:nvSpPr>
          <p:spPr>
            <a:xfrm>
              <a:off x="6988154" y="3059433"/>
              <a:ext cx="126305" cy="132095"/>
            </a:xfrm>
            <a:prstGeom prst="rect">
              <a:avLst/>
            </a:prstGeom>
            <a:solidFill>
              <a:srgbClr val="3371B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3" name="Google Shape;103;p14"/>
            <p:cNvSpPr/>
            <p:nvPr/>
          </p:nvSpPr>
          <p:spPr>
            <a:xfrm>
              <a:off x="6988154" y="3192130"/>
              <a:ext cx="126305" cy="132095"/>
            </a:xfrm>
            <a:prstGeom prst="rect">
              <a:avLst/>
            </a:prstGeom>
            <a:solidFill>
              <a:srgbClr val="224B7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4" name="Google Shape;104;p14"/>
            <p:cNvSpPr/>
            <p:nvPr/>
          </p:nvSpPr>
          <p:spPr>
            <a:xfrm>
              <a:off x="7163686" y="2661345"/>
              <a:ext cx="126305" cy="132095"/>
            </a:xfrm>
            <a:prstGeom prst="rect">
              <a:avLst/>
            </a:prstGeom>
            <a:solidFill>
              <a:srgbClr val="D5D5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5" name="Google Shape;105;p14"/>
            <p:cNvSpPr/>
            <p:nvPr/>
          </p:nvSpPr>
          <p:spPr>
            <a:xfrm>
              <a:off x="7163686" y="2794041"/>
              <a:ext cx="126305" cy="132095"/>
            </a:xfrm>
            <a:prstGeom prst="rect">
              <a:avLst/>
            </a:prstGeom>
            <a:solidFill>
              <a:srgbClr val="9797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6" name="Google Shape;106;p14"/>
            <p:cNvSpPr/>
            <p:nvPr/>
          </p:nvSpPr>
          <p:spPr>
            <a:xfrm>
              <a:off x="7163686" y="2926737"/>
              <a:ext cx="126305" cy="132095"/>
            </a:xfrm>
            <a:prstGeom prst="rect">
              <a:avLst/>
            </a:prstGeom>
            <a:solidFill>
              <a:srgbClr val="2F2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7" name="Google Shape;107;p14"/>
            <p:cNvSpPr/>
            <p:nvPr/>
          </p:nvSpPr>
          <p:spPr>
            <a:xfrm>
              <a:off x="7163686" y="3059433"/>
              <a:ext cx="126305" cy="132095"/>
            </a:xfrm>
            <a:prstGeom prst="rect">
              <a:avLst/>
            </a:prstGeom>
            <a:solidFill>
              <a:srgbClr val="0000C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8" name="Google Shape;108;p14"/>
            <p:cNvSpPr/>
            <p:nvPr/>
          </p:nvSpPr>
          <p:spPr>
            <a:xfrm>
              <a:off x="7163686" y="3192130"/>
              <a:ext cx="126305" cy="132095"/>
            </a:xfrm>
            <a:prstGeom prst="rect">
              <a:avLst/>
            </a:prstGeom>
            <a:solidFill>
              <a:srgbClr val="00008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9" name="Google Shape;109;p14"/>
            <p:cNvSpPr/>
            <p:nvPr/>
          </p:nvSpPr>
          <p:spPr>
            <a:xfrm>
              <a:off x="7339331" y="2661345"/>
              <a:ext cx="126305" cy="132095"/>
            </a:xfrm>
            <a:prstGeom prst="rect">
              <a:avLst/>
            </a:prstGeom>
            <a:solidFill>
              <a:srgbClr val="AEDA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0" name="Google Shape;110;p14"/>
            <p:cNvSpPr/>
            <p:nvPr/>
          </p:nvSpPr>
          <p:spPr>
            <a:xfrm>
              <a:off x="7339331" y="2794041"/>
              <a:ext cx="126305" cy="132095"/>
            </a:xfrm>
            <a:prstGeom prst="rect">
              <a:avLst/>
            </a:prstGeom>
            <a:solidFill>
              <a:srgbClr val="66B9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1" name="Google Shape;111;p14"/>
            <p:cNvSpPr/>
            <p:nvPr/>
          </p:nvSpPr>
          <p:spPr>
            <a:xfrm>
              <a:off x="7339331" y="2926737"/>
              <a:ext cx="126305" cy="132095"/>
            </a:xfrm>
            <a:prstGeom prst="rect">
              <a:avLst/>
            </a:prstGeom>
            <a:solidFill>
              <a:srgbClr val="0082E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2" name="Google Shape;112;p14"/>
            <p:cNvSpPr/>
            <p:nvPr/>
          </p:nvSpPr>
          <p:spPr>
            <a:xfrm>
              <a:off x="7339331" y="3059433"/>
              <a:ext cx="126305" cy="132095"/>
            </a:xfrm>
            <a:prstGeom prst="rect">
              <a:avLst/>
            </a:prstGeom>
            <a:solidFill>
              <a:srgbClr val="00417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3" name="Google Shape;113;p14"/>
            <p:cNvSpPr/>
            <p:nvPr/>
          </p:nvSpPr>
          <p:spPr>
            <a:xfrm>
              <a:off x="7339331" y="3192130"/>
              <a:ext cx="126305" cy="132095"/>
            </a:xfrm>
            <a:prstGeom prst="rect">
              <a:avLst/>
            </a:prstGeom>
            <a:solidFill>
              <a:srgbClr val="001A2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4" name="Google Shape;114;p14"/>
            <p:cNvSpPr/>
            <p:nvPr/>
          </p:nvSpPr>
          <p:spPr>
            <a:xfrm>
              <a:off x="7513832" y="2661345"/>
              <a:ext cx="126305" cy="132095"/>
            </a:xfrm>
            <a:prstGeom prst="rect">
              <a:avLst/>
            </a:prstGeom>
            <a:solidFill>
              <a:srgbClr val="D9CEC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5" name="Google Shape;115;p14"/>
            <p:cNvSpPr/>
            <p:nvPr/>
          </p:nvSpPr>
          <p:spPr>
            <a:xfrm>
              <a:off x="7513832" y="2794041"/>
              <a:ext cx="126305" cy="132095"/>
            </a:xfrm>
            <a:prstGeom prst="rect">
              <a:avLst/>
            </a:prstGeom>
            <a:solidFill>
              <a:srgbClr val="BEAB9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6" name="Google Shape;116;p14"/>
            <p:cNvSpPr/>
            <p:nvPr/>
          </p:nvSpPr>
          <p:spPr>
            <a:xfrm>
              <a:off x="7513832" y="2926737"/>
              <a:ext cx="126305" cy="132095"/>
            </a:xfrm>
            <a:prstGeom prst="rect">
              <a:avLst/>
            </a:prstGeom>
            <a:solidFill>
              <a:srgbClr val="8C725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7" name="Google Shape;117;p14"/>
            <p:cNvSpPr/>
            <p:nvPr/>
          </p:nvSpPr>
          <p:spPr>
            <a:xfrm>
              <a:off x="7513832" y="3059433"/>
              <a:ext cx="126305" cy="132095"/>
            </a:xfrm>
            <a:prstGeom prst="rect">
              <a:avLst/>
            </a:prstGeom>
            <a:solidFill>
              <a:srgbClr val="46392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8" name="Google Shape;118;p14"/>
            <p:cNvSpPr/>
            <p:nvPr/>
          </p:nvSpPr>
          <p:spPr>
            <a:xfrm>
              <a:off x="7513832" y="3192130"/>
              <a:ext cx="126305" cy="132095"/>
            </a:xfrm>
            <a:prstGeom prst="rect">
              <a:avLst/>
            </a:prstGeom>
            <a:solidFill>
              <a:srgbClr val="1C161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9" name="Google Shape;119;p14"/>
            <p:cNvSpPr/>
            <p:nvPr/>
          </p:nvSpPr>
          <p:spPr>
            <a:xfrm>
              <a:off x="7690674" y="2661345"/>
              <a:ext cx="126305" cy="132095"/>
            </a:xfrm>
            <a:prstGeom prst="rect">
              <a:avLst/>
            </a:prstGeom>
            <a:solidFill>
              <a:srgbClr val="C8D1F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0" name="Google Shape;120;p14"/>
            <p:cNvSpPr/>
            <p:nvPr/>
          </p:nvSpPr>
          <p:spPr>
            <a:xfrm>
              <a:off x="7690674" y="2794041"/>
              <a:ext cx="126305" cy="132095"/>
            </a:xfrm>
            <a:prstGeom prst="rect">
              <a:avLst/>
            </a:prstGeom>
            <a:solidFill>
              <a:srgbClr val="91A3F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1" name="Google Shape;121;p14"/>
            <p:cNvSpPr/>
            <p:nvPr/>
          </p:nvSpPr>
          <p:spPr>
            <a:xfrm>
              <a:off x="7690674" y="2926737"/>
              <a:ext cx="126305" cy="132095"/>
            </a:xfrm>
            <a:prstGeom prst="rect">
              <a:avLst/>
            </a:prstGeom>
            <a:solidFill>
              <a:srgbClr val="5B76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2" name="Google Shape;122;p14"/>
            <p:cNvSpPr/>
            <p:nvPr/>
          </p:nvSpPr>
          <p:spPr>
            <a:xfrm>
              <a:off x="7690674" y="3059433"/>
              <a:ext cx="126305" cy="132095"/>
            </a:xfrm>
            <a:prstGeom prst="rect">
              <a:avLst/>
            </a:prstGeom>
            <a:solidFill>
              <a:srgbClr val="001E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3" name="Google Shape;123;p14"/>
            <p:cNvSpPr/>
            <p:nvPr/>
          </p:nvSpPr>
          <p:spPr>
            <a:xfrm>
              <a:off x="7690674" y="3192130"/>
              <a:ext cx="126305" cy="132095"/>
            </a:xfrm>
            <a:prstGeom prst="rect">
              <a:avLst/>
            </a:prstGeom>
            <a:solidFill>
              <a:srgbClr val="00147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4" name="Google Shape;124;p14"/>
            <p:cNvSpPr/>
            <p:nvPr/>
          </p:nvSpPr>
          <p:spPr>
            <a:xfrm>
              <a:off x="6464595" y="2388295"/>
              <a:ext cx="126305" cy="126305"/>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5" name="Google Shape;125;p14"/>
            <p:cNvSpPr/>
            <p:nvPr/>
          </p:nvSpPr>
          <p:spPr>
            <a:xfrm>
              <a:off x="6464595" y="2661345"/>
              <a:ext cx="126305" cy="132095"/>
            </a:xfrm>
            <a:prstGeom prst="rect">
              <a:avLst/>
            </a:prstGeom>
            <a:solidFill>
              <a:srgbClr val="D9CDC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6" name="Google Shape;126;p14"/>
            <p:cNvSpPr/>
            <p:nvPr/>
          </p:nvSpPr>
          <p:spPr>
            <a:xfrm>
              <a:off x="6464595" y="2794041"/>
              <a:ext cx="126305" cy="132095"/>
            </a:xfrm>
            <a:prstGeom prst="rect">
              <a:avLst/>
            </a:prstGeom>
            <a:solidFill>
              <a:srgbClr val="BDAA9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7" name="Google Shape;127;p14"/>
            <p:cNvSpPr/>
            <p:nvPr/>
          </p:nvSpPr>
          <p:spPr>
            <a:xfrm>
              <a:off x="6464595" y="2926737"/>
              <a:ext cx="126305" cy="132095"/>
            </a:xfrm>
            <a:prstGeom prst="rect">
              <a:avLst/>
            </a:prstGeom>
            <a:solidFill>
              <a:srgbClr val="8B705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8" name="Google Shape;128;p14"/>
            <p:cNvSpPr/>
            <p:nvPr/>
          </p:nvSpPr>
          <p:spPr>
            <a:xfrm>
              <a:off x="6464595" y="3059433"/>
              <a:ext cx="126305" cy="132095"/>
            </a:xfrm>
            <a:prstGeom prst="rect">
              <a:avLst/>
            </a:prstGeom>
            <a:solidFill>
              <a:srgbClr val="45382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9" name="Google Shape;129;p14"/>
            <p:cNvSpPr/>
            <p:nvPr/>
          </p:nvSpPr>
          <p:spPr>
            <a:xfrm>
              <a:off x="6464595" y="3192130"/>
              <a:ext cx="126305" cy="132095"/>
            </a:xfrm>
            <a:prstGeom prst="rect">
              <a:avLst/>
            </a:prstGeom>
            <a:solidFill>
              <a:srgbClr val="1B161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0" name="Google Shape;130;p14"/>
            <p:cNvSpPr/>
            <p:nvPr/>
          </p:nvSpPr>
          <p:spPr>
            <a:xfrm>
              <a:off x="6108995" y="3810695"/>
              <a:ext cx="126305" cy="126305"/>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1" name="Google Shape;131;p14"/>
            <p:cNvSpPr/>
            <p:nvPr/>
          </p:nvSpPr>
          <p:spPr>
            <a:xfrm>
              <a:off x="6108995" y="3986378"/>
              <a:ext cx="126305" cy="126305"/>
            </a:xfrm>
            <a:prstGeom prst="rect">
              <a:avLst/>
            </a:prstGeom>
            <a:solidFill>
              <a:srgbClr val="0D4A2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2" name="Google Shape;132;p14"/>
            <p:cNvSpPr/>
            <p:nvPr/>
          </p:nvSpPr>
          <p:spPr>
            <a:xfrm>
              <a:off x="6108995" y="4162061"/>
              <a:ext cx="126305" cy="126305"/>
            </a:xfrm>
            <a:prstGeom prst="rect">
              <a:avLst/>
            </a:prstGeom>
            <a:solidFill>
              <a:srgbClr val="4DA06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3" name="Google Shape;133;p14"/>
            <p:cNvSpPr/>
            <p:nvPr/>
          </p:nvSpPr>
          <p:spPr>
            <a:xfrm>
              <a:off x="6108995" y="4337745"/>
              <a:ext cx="126305" cy="126305"/>
            </a:xfrm>
            <a:prstGeom prst="rect">
              <a:avLst/>
            </a:prstGeom>
            <a:solidFill>
              <a:srgbClr val="C7EBB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4" name="Google Shape;134;p14"/>
            <p:cNvSpPr/>
            <p:nvPr/>
          </p:nvSpPr>
          <p:spPr>
            <a:xfrm>
              <a:off x="6285031" y="3810695"/>
              <a:ext cx="126305" cy="1263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5" name="Google Shape;135;p14"/>
            <p:cNvSpPr/>
            <p:nvPr/>
          </p:nvSpPr>
          <p:spPr>
            <a:xfrm>
              <a:off x="6285031" y="3986378"/>
              <a:ext cx="126305" cy="126305"/>
            </a:xfrm>
            <a:prstGeom prst="rect">
              <a:avLst/>
            </a:prstGeom>
            <a:solidFill>
              <a:srgbClr val="1C434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6" name="Google Shape;136;p14"/>
            <p:cNvSpPr/>
            <p:nvPr/>
          </p:nvSpPr>
          <p:spPr>
            <a:xfrm>
              <a:off x="6285031" y="4162061"/>
              <a:ext cx="126305" cy="126305"/>
            </a:xfrm>
            <a:prstGeom prst="rect">
              <a:avLst/>
            </a:prstGeom>
            <a:solidFill>
              <a:srgbClr val="339C9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7" name="Google Shape;137;p14"/>
            <p:cNvSpPr/>
            <p:nvPr/>
          </p:nvSpPr>
          <p:spPr>
            <a:xfrm>
              <a:off x="6285031" y="4337745"/>
              <a:ext cx="126305" cy="126305"/>
            </a:xfrm>
            <a:prstGeom prst="rect">
              <a:avLst/>
            </a:prstGeom>
            <a:solidFill>
              <a:srgbClr val="B2E0E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8" name="Google Shape;138;p14"/>
            <p:cNvSpPr/>
            <p:nvPr/>
          </p:nvSpPr>
          <p:spPr>
            <a:xfrm>
              <a:off x="6461067" y="3810695"/>
              <a:ext cx="126305" cy="126305"/>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9" name="Google Shape;139;p14"/>
            <p:cNvSpPr/>
            <p:nvPr/>
          </p:nvSpPr>
          <p:spPr>
            <a:xfrm>
              <a:off x="6461067" y="3986378"/>
              <a:ext cx="126305" cy="126305"/>
            </a:xfrm>
            <a:prstGeom prst="rect">
              <a:avLst/>
            </a:prstGeom>
            <a:solidFill>
              <a:srgbClr val="78001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0" name="Google Shape;140;p14"/>
            <p:cNvSpPr/>
            <p:nvPr/>
          </p:nvSpPr>
          <p:spPr>
            <a:xfrm>
              <a:off x="6461067" y="4162061"/>
              <a:ext cx="126305" cy="126305"/>
            </a:xfrm>
            <a:prstGeom prst="rect">
              <a:avLst/>
            </a:prstGeom>
            <a:solidFill>
              <a:srgbClr val="E86A5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1" name="Google Shape;141;p14"/>
            <p:cNvSpPr/>
            <p:nvPr/>
          </p:nvSpPr>
          <p:spPr>
            <a:xfrm>
              <a:off x="6461067" y="4337745"/>
              <a:ext cx="126305" cy="126305"/>
            </a:xfrm>
            <a:prstGeom prst="rect">
              <a:avLst/>
            </a:prstGeom>
            <a:solidFill>
              <a:srgbClr val="FFCCC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2" name="Google Shape;142;p14"/>
            <p:cNvSpPr/>
            <p:nvPr/>
          </p:nvSpPr>
          <p:spPr>
            <a:xfrm>
              <a:off x="6637103" y="3810695"/>
              <a:ext cx="126305" cy="126305"/>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3" name="Google Shape;143;p14"/>
            <p:cNvSpPr/>
            <p:nvPr/>
          </p:nvSpPr>
          <p:spPr>
            <a:xfrm>
              <a:off x="6637103" y="3986378"/>
              <a:ext cx="126305" cy="126305"/>
            </a:xfrm>
            <a:prstGeom prst="rect">
              <a:avLst/>
            </a:prstGeom>
            <a:solidFill>
              <a:srgbClr val="A659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4" name="Google Shape;144;p14"/>
            <p:cNvSpPr/>
            <p:nvPr/>
          </p:nvSpPr>
          <p:spPr>
            <a:xfrm>
              <a:off x="6637103" y="4162061"/>
              <a:ext cx="126305" cy="126305"/>
            </a:xfrm>
            <a:prstGeom prst="rect">
              <a:avLst/>
            </a:prstGeom>
            <a:solidFill>
              <a:srgbClr val="FFBE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5" name="Google Shape;145;p14"/>
            <p:cNvSpPr/>
            <p:nvPr/>
          </p:nvSpPr>
          <p:spPr>
            <a:xfrm>
              <a:off x="6637103" y="4337745"/>
              <a:ext cx="126305" cy="126305"/>
            </a:xfrm>
            <a:prstGeom prst="rect">
              <a:avLst/>
            </a:prstGeom>
            <a:solidFill>
              <a:srgbClr val="FFF0B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6" name="Google Shape;146;p14"/>
            <p:cNvSpPr/>
            <p:nvPr/>
          </p:nvSpPr>
          <p:spPr>
            <a:xfrm>
              <a:off x="6813139" y="3810695"/>
              <a:ext cx="126305" cy="126305"/>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7" name="Google Shape;147;p14"/>
            <p:cNvSpPr/>
            <p:nvPr/>
          </p:nvSpPr>
          <p:spPr>
            <a:xfrm>
              <a:off x="6813139" y="3986378"/>
              <a:ext cx="126305" cy="126305"/>
            </a:xfrm>
            <a:prstGeom prst="rect">
              <a:avLst/>
            </a:prstGeom>
            <a:solidFill>
              <a:srgbClr val="32323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8" name="Google Shape;148;p14"/>
            <p:cNvSpPr/>
            <p:nvPr/>
          </p:nvSpPr>
          <p:spPr>
            <a:xfrm>
              <a:off x="6813139" y="4162061"/>
              <a:ext cx="126305" cy="126305"/>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9" name="Google Shape;149;p14"/>
            <p:cNvSpPr/>
            <p:nvPr/>
          </p:nvSpPr>
          <p:spPr>
            <a:xfrm>
              <a:off x="6813139" y="4337745"/>
              <a:ext cx="126305" cy="126305"/>
            </a:xfrm>
            <a:prstGeom prst="rect">
              <a:avLst/>
            </a:prstGeom>
            <a:solidFill>
              <a:srgbClr val="E6E6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0" name="Google Shape;150;p14"/>
            <p:cNvSpPr/>
            <p:nvPr/>
          </p:nvSpPr>
          <p:spPr>
            <a:xfrm>
              <a:off x="6989175" y="3810695"/>
              <a:ext cx="126305" cy="126305"/>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1" name="Google Shape;151;p14"/>
            <p:cNvSpPr/>
            <p:nvPr/>
          </p:nvSpPr>
          <p:spPr>
            <a:xfrm>
              <a:off x="6989175"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2" name="Google Shape;152;p14"/>
            <p:cNvSpPr/>
            <p:nvPr/>
          </p:nvSpPr>
          <p:spPr>
            <a:xfrm>
              <a:off x="6989175"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3" name="Google Shape;153;p14"/>
            <p:cNvSpPr/>
            <p:nvPr/>
          </p:nvSpPr>
          <p:spPr>
            <a:xfrm>
              <a:off x="7165211" y="3810695"/>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4" name="Google Shape;154;p14"/>
            <p:cNvSpPr/>
            <p:nvPr/>
          </p:nvSpPr>
          <p:spPr>
            <a:xfrm>
              <a:off x="7165211"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5" name="Google Shape;155;p14"/>
            <p:cNvSpPr/>
            <p:nvPr/>
          </p:nvSpPr>
          <p:spPr>
            <a:xfrm>
              <a:off x="7165211"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6" name="Google Shape;156;p14"/>
            <p:cNvSpPr/>
            <p:nvPr/>
          </p:nvSpPr>
          <p:spPr>
            <a:xfrm>
              <a:off x="7341247" y="3810695"/>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7" name="Google Shape;157;p14"/>
            <p:cNvSpPr/>
            <p:nvPr/>
          </p:nvSpPr>
          <p:spPr>
            <a:xfrm>
              <a:off x="7341247"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8" name="Google Shape;158;p14"/>
            <p:cNvSpPr/>
            <p:nvPr/>
          </p:nvSpPr>
          <p:spPr>
            <a:xfrm>
              <a:off x="7341247"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9" name="Google Shape;159;p14"/>
            <p:cNvSpPr/>
            <p:nvPr/>
          </p:nvSpPr>
          <p:spPr>
            <a:xfrm>
              <a:off x="7517283" y="3810695"/>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0" name="Google Shape;160;p14"/>
            <p:cNvSpPr/>
            <p:nvPr/>
          </p:nvSpPr>
          <p:spPr>
            <a:xfrm>
              <a:off x="7517283"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1" name="Google Shape;161;p14"/>
            <p:cNvSpPr/>
            <p:nvPr/>
          </p:nvSpPr>
          <p:spPr>
            <a:xfrm>
              <a:off x="7517283"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2" name="Google Shape;162;p14"/>
            <p:cNvSpPr/>
            <p:nvPr/>
          </p:nvSpPr>
          <p:spPr>
            <a:xfrm>
              <a:off x="7693320" y="3810695"/>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3" name="Google Shape;163;p14"/>
            <p:cNvSpPr/>
            <p:nvPr/>
          </p:nvSpPr>
          <p:spPr>
            <a:xfrm>
              <a:off x="7693320"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4" name="Google Shape;164;p14"/>
            <p:cNvSpPr/>
            <p:nvPr/>
          </p:nvSpPr>
          <p:spPr>
            <a:xfrm>
              <a:off x="7693320"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grpSp>
      <p:sp>
        <p:nvSpPr>
          <p:cNvPr id="165" name="Google Shape;165;p14"/>
          <p:cNvSpPr/>
          <p:nvPr/>
        </p:nvSpPr>
        <p:spPr>
          <a:xfrm>
            <a:off x="4546837" y="1626578"/>
            <a:ext cx="600115" cy="73304"/>
          </a:xfrm>
          <a:prstGeom prst="roundRect">
            <a:avLst>
              <a:gd fmla="val 0" name="adj"/>
            </a:avLst>
          </a:prstGeom>
          <a:noFill/>
          <a:ln cap="flat" cmpd="sng" w="15875">
            <a:solidFill>
              <a:srgbClr val="2FBA7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6" name="Google Shape;166;p14"/>
          <p:cNvSpPr/>
          <p:nvPr/>
        </p:nvSpPr>
        <p:spPr>
          <a:xfrm>
            <a:off x="4546837" y="2100446"/>
            <a:ext cx="600115" cy="248400"/>
          </a:xfrm>
          <a:prstGeom prst="roundRect">
            <a:avLst>
              <a:gd fmla="val 0" name="adj"/>
            </a:avLst>
          </a:prstGeom>
          <a:noFill/>
          <a:ln cap="flat" cmpd="sng" w="15875">
            <a:solidFill>
              <a:srgbClr val="2FBA7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grpSp>
        <p:nvGrpSpPr>
          <p:cNvPr id="167" name="Google Shape;167;p14"/>
          <p:cNvGrpSpPr/>
          <p:nvPr/>
        </p:nvGrpSpPr>
        <p:grpSpPr>
          <a:xfrm>
            <a:off x="4555928" y="2480138"/>
            <a:ext cx="585900" cy="68011"/>
            <a:chOff x="6511014" y="2308965"/>
            <a:chExt cx="602272" cy="346936"/>
          </a:xfrm>
        </p:grpSpPr>
        <p:sp>
          <p:nvSpPr>
            <p:cNvPr id="168" name="Google Shape;168;p14"/>
            <p:cNvSpPr/>
            <p:nvPr/>
          </p:nvSpPr>
          <p:spPr>
            <a:xfrm>
              <a:off x="6511014" y="2308965"/>
              <a:ext cx="602272" cy="346936"/>
            </a:xfrm>
            <a:prstGeom prst="roundRect">
              <a:avLst>
                <a:gd fmla="val 2307" name="adj"/>
              </a:avLst>
            </a:prstGeom>
            <a:solidFill>
              <a:srgbClr val="F9535C">
                <a:alpha val="400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cxnSp>
          <p:nvCxnSpPr>
            <p:cNvPr id="169" name="Google Shape;169;p14"/>
            <p:cNvCxnSpPr/>
            <p:nvPr/>
          </p:nvCxnSpPr>
          <p:spPr>
            <a:xfrm>
              <a:off x="6511014" y="2312318"/>
              <a:ext cx="602272" cy="341211"/>
            </a:xfrm>
            <a:prstGeom prst="straightConnector1">
              <a:avLst/>
            </a:prstGeom>
            <a:noFill/>
            <a:ln cap="rnd" cmpd="sng" w="25400">
              <a:solidFill>
                <a:srgbClr val="F9535C"/>
              </a:solidFill>
              <a:prstDash val="solid"/>
              <a:round/>
              <a:headEnd len="sm" w="sm" type="none"/>
              <a:tailEnd len="sm" w="sm" type="none"/>
            </a:ln>
          </p:spPr>
        </p:cxnSp>
        <p:cxnSp>
          <p:nvCxnSpPr>
            <p:cNvPr id="170" name="Google Shape;170;p14"/>
            <p:cNvCxnSpPr/>
            <p:nvPr/>
          </p:nvCxnSpPr>
          <p:spPr>
            <a:xfrm flipH="1">
              <a:off x="6511014" y="2312318"/>
              <a:ext cx="602272" cy="341211"/>
            </a:xfrm>
            <a:prstGeom prst="straightConnector1">
              <a:avLst/>
            </a:prstGeom>
            <a:noFill/>
            <a:ln cap="rnd" cmpd="sng" w="25400">
              <a:solidFill>
                <a:srgbClr val="F9535C"/>
              </a:solidFill>
              <a:prstDash val="solid"/>
              <a:round/>
              <a:headEnd len="sm" w="sm" type="none"/>
              <a:tailEnd len="sm" w="sm" type="none"/>
            </a:ln>
          </p:spPr>
        </p:cxnSp>
      </p:grpSp>
      <p:grpSp>
        <p:nvGrpSpPr>
          <p:cNvPr id="171" name="Google Shape;171;p14"/>
          <p:cNvGrpSpPr/>
          <p:nvPr/>
        </p:nvGrpSpPr>
        <p:grpSpPr>
          <a:xfrm>
            <a:off x="4555928" y="1721681"/>
            <a:ext cx="585900" cy="243062"/>
            <a:chOff x="6511014" y="2308965"/>
            <a:chExt cx="602272" cy="346936"/>
          </a:xfrm>
        </p:grpSpPr>
        <p:sp>
          <p:nvSpPr>
            <p:cNvPr id="172" name="Google Shape;172;p14"/>
            <p:cNvSpPr/>
            <p:nvPr/>
          </p:nvSpPr>
          <p:spPr>
            <a:xfrm>
              <a:off x="6511014" y="2308965"/>
              <a:ext cx="602272" cy="346936"/>
            </a:xfrm>
            <a:prstGeom prst="roundRect">
              <a:avLst>
                <a:gd fmla="val 2307" name="adj"/>
              </a:avLst>
            </a:prstGeom>
            <a:solidFill>
              <a:srgbClr val="F9535C">
                <a:alpha val="400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cxnSp>
          <p:nvCxnSpPr>
            <p:cNvPr id="173" name="Google Shape;173;p14"/>
            <p:cNvCxnSpPr/>
            <p:nvPr/>
          </p:nvCxnSpPr>
          <p:spPr>
            <a:xfrm>
              <a:off x="6511014" y="2312318"/>
              <a:ext cx="602272" cy="341211"/>
            </a:xfrm>
            <a:prstGeom prst="straightConnector1">
              <a:avLst/>
            </a:prstGeom>
            <a:noFill/>
            <a:ln cap="rnd" cmpd="sng" w="25400">
              <a:solidFill>
                <a:srgbClr val="F9535C"/>
              </a:solidFill>
              <a:prstDash val="solid"/>
              <a:round/>
              <a:headEnd len="sm" w="sm" type="none"/>
              <a:tailEnd len="sm" w="sm" type="none"/>
            </a:ln>
          </p:spPr>
        </p:cxnSp>
        <p:cxnSp>
          <p:nvCxnSpPr>
            <p:cNvPr id="174" name="Google Shape;174;p14"/>
            <p:cNvCxnSpPr/>
            <p:nvPr/>
          </p:nvCxnSpPr>
          <p:spPr>
            <a:xfrm flipH="1">
              <a:off x="6511014" y="2312318"/>
              <a:ext cx="602272" cy="341211"/>
            </a:xfrm>
            <a:prstGeom prst="straightConnector1">
              <a:avLst/>
            </a:prstGeom>
            <a:noFill/>
            <a:ln cap="rnd" cmpd="sng" w="25400">
              <a:solidFill>
                <a:srgbClr val="F9535C"/>
              </a:solidFill>
              <a:prstDash val="solid"/>
              <a:round/>
              <a:headEnd len="sm" w="sm" type="none"/>
              <a:tailEnd len="sm" w="sm" type="none"/>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Office 2013/2016">
  <p:cSld name="Accessibility Office 2013/2016">
    <p:spTree>
      <p:nvGrpSpPr>
        <p:cNvPr id="175" name="Shape 175"/>
        <p:cNvGrpSpPr/>
        <p:nvPr/>
      </p:nvGrpSpPr>
      <p:grpSpPr>
        <a:xfrm>
          <a:off x="0" y="0"/>
          <a:ext cx="0" cy="0"/>
          <a:chOff x="0" y="0"/>
          <a:chExt cx="0" cy="0"/>
        </a:xfrm>
      </p:grpSpPr>
      <p:sp>
        <p:nvSpPr>
          <p:cNvPr id="176" name="Google Shape;176;p1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7" name="Google Shape;177;p1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8" name="Google Shape;178;p1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15"/>
          <p:cNvSpPr txBox="1"/>
          <p:nvPr/>
        </p:nvSpPr>
        <p:spPr>
          <a:xfrm>
            <a:off x="450057" y="756357"/>
            <a:ext cx="8243888" cy="827484"/>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000">
                <a:solidFill>
                  <a:schemeClr val="dk2"/>
                </a:solidFill>
                <a:latin typeface="Figtree"/>
                <a:ea typeface="Figtree"/>
                <a:cs typeface="Figtree"/>
                <a:sym typeface="Figtree"/>
              </a:rPr>
              <a:t>Make your presentation accessible</a:t>
            </a:r>
            <a:endParaRPr sz="1100"/>
          </a:p>
        </p:txBody>
      </p:sp>
      <p:sp>
        <p:nvSpPr>
          <p:cNvPr id="180" name="Google Shape;180;p15"/>
          <p:cNvSpPr txBox="1"/>
          <p:nvPr/>
        </p:nvSpPr>
        <p:spPr>
          <a:xfrm>
            <a:off x="450056" y="1342886"/>
            <a:ext cx="8242697" cy="4385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accent1"/>
              </a:buClr>
              <a:buSzPts val="1200"/>
              <a:buFont typeface="Figtree"/>
              <a:buNone/>
            </a:pPr>
            <a:r>
              <a:rPr lang="en" sz="1200">
                <a:solidFill>
                  <a:schemeClr val="accent1"/>
                </a:solidFill>
                <a:latin typeface="Figtree"/>
                <a:ea typeface="Figtree"/>
                <a:cs typeface="Figtree"/>
                <a:sym typeface="Figtree"/>
              </a:rPr>
              <a:t>The template is set up to be as accessibility-friendly as possible, but there are two things you need to do yourself as you add content. </a:t>
            </a:r>
            <a:r>
              <a:rPr b="1" lang="en" sz="1200">
                <a:solidFill>
                  <a:schemeClr val="accent1"/>
                </a:solidFill>
                <a:latin typeface="Figtree"/>
                <a:ea typeface="Figtree"/>
                <a:cs typeface="Figtree"/>
                <a:sym typeface="Figtree"/>
              </a:rPr>
              <a:t>The instructions below are for Office 2013/2016.</a:t>
            </a:r>
            <a:endParaRPr sz="1100"/>
          </a:p>
        </p:txBody>
      </p:sp>
      <p:sp>
        <p:nvSpPr>
          <p:cNvPr id="181" name="Google Shape;181;p15"/>
          <p:cNvSpPr txBox="1"/>
          <p:nvPr/>
        </p:nvSpPr>
        <p:spPr>
          <a:xfrm>
            <a:off x="450057" y="1962149"/>
            <a:ext cx="3986213" cy="25391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2"/>
              </a:buClr>
              <a:buSzPts val="1200"/>
              <a:buFont typeface="Figtree"/>
              <a:buNone/>
            </a:pPr>
            <a:r>
              <a:rPr b="1" lang="en" sz="1200">
                <a:solidFill>
                  <a:schemeClr val="dk2"/>
                </a:solidFill>
                <a:latin typeface="Figtree"/>
                <a:ea typeface="Figtree"/>
                <a:cs typeface="Figtree"/>
                <a:sym typeface="Figtree"/>
              </a:rPr>
              <a:t>Add alternative text for images/figures</a:t>
            </a:r>
            <a:endParaRPr sz="1100"/>
          </a:p>
        </p:txBody>
      </p:sp>
      <p:sp>
        <p:nvSpPr>
          <p:cNvPr id="182" name="Google Shape;182;p15"/>
          <p:cNvSpPr txBox="1"/>
          <p:nvPr/>
        </p:nvSpPr>
        <p:spPr>
          <a:xfrm>
            <a:off x="450057" y="2273300"/>
            <a:ext cx="3986213" cy="1134926"/>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900"/>
              <a:buFont typeface="Figtree"/>
              <a:buNone/>
            </a:pPr>
            <a:r>
              <a:rPr lang="en" sz="900">
                <a:solidFill>
                  <a:schemeClr val="dk1"/>
                </a:solidFill>
                <a:latin typeface="Figtree"/>
                <a:ea typeface="Figtree"/>
                <a:cs typeface="Figtree"/>
                <a:sym typeface="Figtree"/>
              </a:rPr>
              <a:t>Right-click on an image/figure and select the option "Format Picture." A tab will then open on the right side of the window. Choose the </a:t>
            </a:r>
            <a:r>
              <a:rPr i="1" lang="en" sz="900">
                <a:solidFill>
                  <a:schemeClr val="dk1"/>
                </a:solidFill>
                <a:latin typeface="Figtree"/>
                <a:ea typeface="Figtree"/>
                <a:cs typeface="Figtree"/>
                <a:sym typeface="Figtree"/>
              </a:rPr>
              <a:t>Size and Properties</a:t>
            </a:r>
            <a:r>
              <a:rPr lang="en" sz="900">
                <a:solidFill>
                  <a:schemeClr val="dk1"/>
                </a:solidFill>
                <a:latin typeface="Figtree"/>
                <a:ea typeface="Figtree"/>
                <a:cs typeface="Figtree"/>
                <a:sym typeface="Figtree"/>
              </a:rPr>
              <a:t> of the figure, then select </a:t>
            </a:r>
            <a:r>
              <a:rPr i="1" lang="en" sz="900">
                <a:solidFill>
                  <a:schemeClr val="dk1"/>
                </a:solidFill>
                <a:latin typeface="Figtree"/>
                <a:ea typeface="Figtree"/>
                <a:cs typeface="Figtree"/>
                <a:sym typeface="Figtree"/>
              </a:rPr>
              <a:t>Alternative Text</a:t>
            </a:r>
            <a:r>
              <a:rPr lang="en" sz="900">
                <a:solidFill>
                  <a:schemeClr val="dk1"/>
                </a:solidFill>
                <a:latin typeface="Figtree"/>
                <a:ea typeface="Figtree"/>
                <a:cs typeface="Figtree"/>
                <a:sym typeface="Figtree"/>
              </a:rPr>
              <a:t>. Describe your image/figure in 1-2 sentences that will be read aloud by screen readers for those with visual impairments.</a:t>
            </a:r>
            <a:endParaRPr sz="1100"/>
          </a:p>
          <a:p>
            <a:pPr indent="0" lvl="0" marL="0" marR="0" rtl="0" algn="l">
              <a:spcBef>
                <a:spcPts val="800"/>
              </a:spcBef>
              <a:spcAft>
                <a:spcPts val="0"/>
              </a:spcAft>
              <a:buClr>
                <a:schemeClr val="dk1"/>
              </a:buClr>
              <a:buSzPts val="900"/>
              <a:buFont typeface="Figtree"/>
              <a:buNone/>
            </a:pPr>
            <a:r>
              <a:rPr lang="en" sz="900">
                <a:solidFill>
                  <a:schemeClr val="dk1"/>
                </a:solidFill>
                <a:latin typeface="Figtree"/>
                <a:ea typeface="Figtree"/>
                <a:cs typeface="Figtree"/>
                <a:sym typeface="Figtree"/>
              </a:rPr>
              <a:t>If the image/figure serves no informative purpose and you want to exclude it, you can simply leave the title and description empty.</a:t>
            </a:r>
            <a:endParaRPr sz="1100"/>
          </a:p>
        </p:txBody>
      </p:sp>
      <p:sp>
        <p:nvSpPr>
          <p:cNvPr id="183" name="Google Shape;183;p15"/>
          <p:cNvSpPr txBox="1"/>
          <p:nvPr/>
        </p:nvSpPr>
        <p:spPr>
          <a:xfrm>
            <a:off x="4707732" y="1962149"/>
            <a:ext cx="3986213" cy="25391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2"/>
              </a:buClr>
              <a:buSzPts val="1200"/>
              <a:buFont typeface="Figtree"/>
              <a:buNone/>
            </a:pPr>
            <a:r>
              <a:rPr b="1" lang="en" sz="1200">
                <a:solidFill>
                  <a:schemeClr val="dk2"/>
                </a:solidFill>
                <a:latin typeface="Figtree"/>
                <a:ea typeface="Figtree"/>
                <a:cs typeface="Figtree"/>
                <a:sym typeface="Figtree"/>
              </a:rPr>
              <a:t>Set reading order</a:t>
            </a:r>
            <a:endParaRPr sz="1100"/>
          </a:p>
        </p:txBody>
      </p:sp>
      <p:sp>
        <p:nvSpPr>
          <p:cNvPr id="184" name="Google Shape;184;p15"/>
          <p:cNvSpPr txBox="1"/>
          <p:nvPr/>
        </p:nvSpPr>
        <p:spPr>
          <a:xfrm>
            <a:off x="4707732" y="2273299"/>
            <a:ext cx="3986213" cy="24121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chemeClr val="dk1"/>
                </a:solidFill>
                <a:latin typeface="Figtree"/>
                <a:ea typeface="Figtree"/>
                <a:cs typeface="Figtree"/>
                <a:sym typeface="Figtree"/>
              </a:rPr>
              <a:t>The predefined fields in the templates have a set reading order, but if you add additional/custom text boxes, images, SmartArt, or other content, you should check that the reading order is logical. Otherwise, the objects will be read in the order they were added to the page.</a:t>
            </a:r>
            <a:endParaRPr sz="1100"/>
          </a:p>
          <a:p>
            <a:pPr indent="0" lvl="0" marL="0" marR="0" rtl="0" algn="l">
              <a:spcBef>
                <a:spcPts val="500"/>
              </a:spcBef>
              <a:spcAft>
                <a:spcPts val="0"/>
              </a:spcAft>
              <a:buClr>
                <a:schemeClr val="accent1"/>
              </a:buClr>
              <a:buSzPts val="900"/>
              <a:buFont typeface="Figtree"/>
              <a:buNone/>
            </a:pPr>
            <a:r>
              <a:rPr b="1" lang="en" sz="900">
                <a:solidFill>
                  <a:schemeClr val="accent1"/>
                </a:solidFill>
                <a:latin typeface="Figtree"/>
                <a:ea typeface="Figtree"/>
                <a:cs typeface="Figtree"/>
                <a:sym typeface="Figtree"/>
              </a:rPr>
              <a:t>You can control the reading order by:</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Selecting an object in the file.</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Choosing the "Format" tab that appears on the right side of the ribbon.</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Selecting "Selection Pane" in the "Arrange" group.</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Selecting one or more objects in the list.</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Dragging the selection upward or downward, or clicking the "Up" button.</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Dragging the objects until they have the desired order. This will not affect the layout on the page, only the order in which they are read by screen readers.</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Office 365/2019">
  <p:cSld name="Accessibility Office 365/2019">
    <p:spTree>
      <p:nvGrpSpPr>
        <p:cNvPr id="185" name="Shape 185"/>
        <p:cNvGrpSpPr/>
        <p:nvPr/>
      </p:nvGrpSpPr>
      <p:grpSpPr>
        <a:xfrm>
          <a:off x="0" y="0"/>
          <a:ext cx="0" cy="0"/>
          <a:chOff x="0" y="0"/>
          <a:chExt cx="0" cy="0"/>
        </a:xfrm>
      </p:grpSpPr>
      <p:sp>
        <p:nvSpPr>
          <p:cNvPr id="186" name="Google Shape;186;p1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7" name="Google Shape;187;p1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8" name="Google Shape;188;p1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16"/>
          <p:cNvSpPr txBox="1"/>
          <p:nvPr/>
        </p:nvSpPr>
        <p:spPr>
          <a:xfrm>
            <a:off x="450057" y="1962149"/>
            <a:ext cx="3986213" cy="25391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2"/>
              </a:buClr>
              <a:buSzPts val="1200"/>
              <a:buFont typeface="Figtree"/>
              <a:buNone/>
            </a:pPr>
            <a:r>
              <a:rPr b="1" lang="en" sz="1200">
                <a:solidFill>
                  <a:schemeClr val="dk2"/>
                </a:solidFill>
                <a:latin typeface="Figtree"/>
                <a:ea typeface="Figtree"/>
                <a:cs typeface="Figtree"/>
                <a:sym typeface="Figtree"/>
              </a:rPr>
              <a:t>Add alternative text for images/figures</a:t>
            </a:r>
            <a:endParaRPr sz="1100"/>
          </a:p>
        </p:txBody>
      </p:sp>
      <p:sp>
        <p:nvSpPr>
          <p:cNvPr id="190" name="Google Shape;190;p16"/>
          <p:cNvSpPr txBox="1"/>
          <p:nvPr/>
        </p:nvSpPr>
        <p:spPr>
          <a:xfrm>
            <a:off x="450057" y="2273300"/>
            <a:ext cx="3986213" cy="1134926"/>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900"/>
              <a:buFont typeface="Figtree"/>
              <a:buNone/>
            </a:pPr>
            <a:r>
              <a:rPr lang="en" sz="900">
                <a:solidFill>
                  <a:schemeClr val="dk1"/>
                </a:solidFill>
                <a:latin typeface="Figtree"/>
                <a:ea typeface="Figtree"/>
                <a:cs typeface="Figtree"/>
                <a:sym typeface="Figtree"/>
              </a:rPr>
              <a:t>Right-click on an image/figure and select the option "Format Picture." A tab will then open on the right side of the window. Choose the </a:t>
            </a:r>
            <a:r>
              <a:rPr i="1" lang="en" sz="900">
                <a:solidFill>
                  <a:schemeClr val="dk1"/>
                </a:solidFill>
                <a:latin typeface="Figtree"/>
                <a:ea typeface="Figtree"/>
                <a:cs typeface="Figtree"/>
                <a:sym typeface="Figtree"/>
              </a:rPr>
              <a:t>Size and Properties</a:t>
            </a:r>
            <a:r>
              <a:rPr lang="en" sz="900">
                <a:solidFill>
                  <a:schemeClr val="dk1"/>
                </a:solidFill>
                <a:latin typeface="Figtree"/>
                <a:ea typeface="Figtree"/>
                <a:cs typeface="Figtree"/>
                <a:sym typeface="Figtree"/>
              </a:rPr>
              <a:t> of the figure, then select </a:t>
            </a:r>
            <a:r>
              <a:rPr i="1" lang="en" sz="900">
                <a:solidFill>
                  <a:schemeClr val="dk1"/>
                </a:solidFill>
                <a:latin typeface="Figtree"/>
                <a:ea typeface="Figtree"/>
                <a:cs typeface="Figtree"/>
                <a:sym typeface="Figtree"/>
              </a:rPr>
              <a:t>Alternative Text</a:t>
            </a:r>
            <a:r>
              <a:rPr lang="en" sz="900">
                <a:solidFill>
                  <a:schemeClr val="dk1"/>
                </a:solidFill>
                <a:latin typeface="Figtree"/>
                <a:ea typeface="Figtree"/>
                <a:cs typeface="Figtree"/>
                <a:sym typeface="Figtree"/>
              </a:rPr>
              <a:t>. Describe your image/figure in 1-2 sentences that will be read aloud by screen readers for those with visual impairments.</a:t>
            </a:r>
            <a:endParaRPr sz="1100"/>
          </a:p>
          <a:p>
            <a:pPr indent="0" lvl="0" marL="0" marR="0" rtl="0" algn="l">
              <a:spcBef>
                <a:spcPts val="800"/>
              </a:spcBef>
              <a:spcAft>
                <a:spcPts val="0"/>
              </a:spcAft>
              <a:buClr>
                <a:schemeClr val="dk1"/>
              </a:buClr>
              <a:buSzPts val="900"/>
              <a:buFont typeface="Figtree"/>
              <a:buNone/>
            </a:pPr>
            <a:r>
              <a:rPr lang="en" sz="900">
                <a:solidFill>
                  <a:schemeClr val="dk1"/>
                </a:solidFill>
                <a:latin typeface="Figtree"/>
                <a:ea typeface="Figtree"/>
                <a:cs typeface="Figtree"/>
                <a:sym typeface="Figtree"/>
              </a:rPr>
              <a:t>If the image/figure serves no informative purpose and you want to exclude it, you can simply leave the title and description empty.</a:t>
            </a:r>
            <a:endParaRPr sz="1100"/>
          </a:p>
        </p:txBody>
      </p:sp>
      <p:sp>
        <p:nvSpPr>
          <p:cNvPr id="191" name="Google Shape;191;p16"/>
          <p:cNvSpPr txBox="1"/>
          <p:nvPr/>
        </p:nvSpPr>
        <p:spPr>
          <a:xfrm>
            <a:off x="4707732" y="1962149"/>
            <a:ext cx="3986213" cy="25391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2"/>
              </a:buClr>
              <a:buSzPts val="1200"/>
              <a:buFont typeface="Figtree"/>
              <a:buNone/>
            </a:pPr>
            <a:r>
              <a:rPr b="1" lang="en" sz="1200">
                <a:solidFill>
                  <a:schemeClr val="dk2"/>
                </a:solidFill>
                <a:latin typeface="Figtree"/>
                <a:ea typeface="Figtree"/>
                <a:cs typeface="Figtree"/>
                <a:sym typeface="Figtree"/>
              </a:rPr>
              <a:t>Set reading order</a:t>
            </a:r>
            <a:endParaRPr sz="1100"/>
          </a:p>
        </p:txBody>
      </p:sp>
      <p:sp>
        <p:nvSpPr>
          <p:cNvPr id="192" name="Google Shape;192;p16"/>
          <p:cNvSpPr txBox="1"/>
          <p:nvPr/>
        </p:nvSpPr>
        <p:spPr>
          <a:xfrm>
            <a:off x="4707732" y="2273300"/>
            <a:ext cx="3986213" cy="168507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900"/>
              <a:buFont typeface="Figtree"/>
              <a:buNone/>
            </a:pPr>
            <a:r>
              <a:rPr lang="en" sz="900">
                <a:solidFill>
                  <a:schemeClr val="dk1"/>
                </a:solidFill>
                <a:latin typeface="Figtree"/>
                <a:ea typeface="Figtree"/>
                <a:cs typeface="Figtree"/>
                <a:sym typeface="Figtree"/>
              </a:rPr>
              <a:t>The predefined fields in the templates have a set reading order, but if you add additional/custom text boxes, images, SmartArt, or other content, you should check that the reading order is logical. Otherwise, the objects will be read in the order they were added to the page.</a:t>
            </a:r>
            <a:endParaRPr sz="1100"/>
          </a:p>
          <a:p>
            <a:pPr indent="0" lvl="0" marL="0" marR="0" rtl="0" algn="l">
              <a:spcBef>
                <a:spcPts val="500"/>
              </a:spcBef>
              <a:spcAft>
                <a:spcPts val="0"/>
              </a:spcAft>
              <a:buClr>
                <a:schemeClr val="accent1"/>
              </a:buClr>
              <a:buSzPts val="900"/>
              <a:buFont typeface="Figtree"/>
              <a:buNone/>
            </a:pPr>
            <a:r>
              <a:rPr b="1" lang="en" sz="900">
                <a:solidFill>
                  <a:schemeClr val="accent1"/>
                </a:solidFill>
                <a:latin typeface="Figtree"/>
                <a:ea typeface="Figtree"/>
                <a:cs typeface="Figtree"/>
                <a:sym typeface="Figtree"/>
              </a:rPr>
              <a:t>You can control the reading order by:</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On the </a:t>
            </a:r>
            <a:r>
              <a:rPr i="1" lang="en" sz="900">
                <a:solidFill>
                  <a:schemeClr val="dk1"/>
                </a:solidFill>
                <a:latin typeface="Figtree"/>
                <a:ea typeface="Figtree"/>
                <a:cs typeface="Figtree"/>
                <a:sym typeface="Figtree"/>
              </a:rPr>
              <a:t>Home</a:t>
            </a:r>
            <a:r>
              <a:rPr lang="en" sz="900">
                <a:solidFill>
                  <a:schemeClr val="dk1"/>
                </a:solidFill>
                <a:latin typeface="Figtree"/>
                <a:ea typeface="Figtree"/>
                <a:cs typeface="Figtree"/>
                <a:sym typeface="Figtree"/>
              </a:rPr>
              <a:t> tab, select </a:t>
            </a:r>
            <a:r>
              <a:rPr i="1" lang="en" sz="900">
                <a:solidFill>
                  <a:schemeClr val="dk1"/>
                </a:solidFill>
                <a:latin typeface="Figtree"/>
                <a:ea typeface="Figtree"/>
                <a:cs typeface="Figtree"/>
                <a:sym typeface="Figtree"/>
              </a:rPr>
              <a:t>Arrange</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From the </a:t>
            </a:r>
            <a:r>
              <a:rPr i="1" lang="en" sz="900">
                <a:solidFill>
                  <a:schemeClr val="dk1"/>
                </a:solidFill>
                <a:latin typeface="Figtree"/>
                <a:ea typeface="Figtree"/>
                <a:cs typeface="Figtree"/>
                <a:sym typeface="Figtree"/>
              </a:rPr>
              <a:t>Arrange </a:t>
            </a:r>
            <a:r>
              <a:rPr lang="en" sz="900">
                <a:solidFill>
                  <a:schemeClr val="dk1"/>
                </a:solidFill>
                <a:latin typeface="Figtree"/>
                <a:ea typeface="Figtree"/>
                <a:cs typeface="Figtree"/>
                <a:sym typeface="Figtree"/>
              </a:rPr>
              <a:t>menu, choose "Selection Pane.“</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A tab will open on the right side of the window. Drag the objects until they have the desired order. This will not affect the layout on the page, only the order in which they are read by screen readers.</a:t>
            </a:r>
            <a:endParaRPr sz="1100"/>
          </a:p>
        </p:txBody>
      </p:sp>
      <p:sp>
        <p:nvSpPr>
          <p:cNvPr id="193" name="Google Shape;193;p16"/>
          <p:cNvSpPr txBox="1"/>
          <p:nvPr/>
        </p:nvSpPr>
        <p:spPr>
          <a:xfrm>
            <a:off x="450057" y="756357"/>
            <a:ext cx="8243888" cy="827484"/>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000">
                <a:solidFill>
                  <a:schemeClr val="dk2"/>
                </a:solidFill>
                <a:latin typeface="Figtree"/>
                <a:ea typeface="Figtree"/>
                <a:cs typeface="Figtree"/>
                <a:sym typeface="Figtree"/>
              </a:rPr>
              <a:t>Make your presentation accessible</a:t>
            </a:r>
            <a:endParaRPr sz="1100"/>
          </a:p>
        </p:txBody>
      </p:sp>
      <p:sp>
        <p:nvSpPr>
          <p:cNvPr id="194" name="Google Shape;194;p16"/>
          <p:cNvSpPr txBox="1"/>
          <p:nvPr/>
        </p:nvSpPr>
        <p:spPr>
          <a:xfrm>
            <a:off x="450056" y="1342886"/>
            <a:ext cx="8242697" cy="4385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accent1"/>
              </a:buClr>
              <a:buSzPts val="1200"/>
              <a:buFont typeface="Figtree"/>
              <a:buNone/>
            </a:pPr>
            <a:r>
              <a:rPr lang="en" sz="1200">
                <a:solidFill>
                  <a:schemeClr val="accent1"/>
                </a:solidFill>
                <a:latin typeface="Figtree"/>
                <a:ea typeface="Figtree"/>
                <a:cs typeface="Figtree"/>
                <a:sym typeface="Figtree"/>
              </a:rPr>
              <a:t>The template is set up to be as accessibility-friendly as possible, but there are two things you need to do yourself as you add content. </a:t>
            </a:r>
            <a:r>
              <a:rPr b="1" lang="en" sz="1200">
                <a:solidFill>
                  <a:schemeClr val="accent1"/>
                </a:solidFill>
                <a:latin typeface="Figtree"/>
                <a:ea typeface="Figtree"/>
                <a:cs typeface="Figtree"/>
                <a:sym typeface="Figtree"/>
              </a:rPr>
              <a:t>The instructions below are for Office 365 or Office 2019.</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navy blue" showMasterSp="0" type="title">
  <p:cSld name="TITLE">
    <p:bg>
      <p:bgPr>
        <a:solidFill>
          <a:schemeClr val="accent3"/>
        </a:solidFill>
      </p:bgPr>
    </p:bg>
    <p:spTree>
      <p:nvGrpSpPr>
        <p:cNvPr id="195" name="Shape 195"/>
        <p:cNvGrpSpPr/>
        <p:nvPr/>
      </p:nvGrpSpPr>
      <p:grpSpPr>
        <a:xfrm>
          <a:off x="0" y="0"/>
          <a:ext cx="0" cy="0"/>
          <a:chOff x="0" y="0"/>
          <a:chExt cx="0" cy="0"/>
        </a:xfrm>
      </p:grpSpPr>
      <p:pic>
        <p:nvPicPr>
          <p:cNvPr id="196" name="Google Shape;196;p17"/>
          <p:cNvPicPr preferRelativeResize="0"/>
          <p:nvPr/>
        </p:nvPicPr>
        <p:blipFill rotWithShape="1">
          <a:blip r:embed="rId2">
            <a:alphaModFix/>
          </a:blip>
          <a:srcRect b="32409" l="0" r="73936" t="0"/>
          <a:stretch/>
        </p:blipFill>
        <p:spPr>
          <a:xfrm>
            <a:off x="-1" y="1"/>
            <a:ext cx="2383325" cy="3476531"/>
          </a:xfrm>
          <a:prstGeom prst="rect">
            <a:avLst/>
          </a:prstGeom>
          <a:noFill/>
          <a:ln>
            <a:noFill/>
          </a:ln>
        </p:spPr>
      </p:pic>
      <p:pic>
        <p:nvPicPr>
          <p:cNvPr id="197" name="Google Shape;197;p17"/>
          <p:cNvPicPr preferRelativeResize="0"/>
          <p:nvPr/>
        </p:nvPicPr>
        <p:blipFill rotWithShape="1">
          <a:blip r:embed="rId3">
            <a:alphaModFix/>
          </a:blip>
          <a:srcRect b="-1" l="0" r="75198" t="72740"/>
          <a:stretch/>
        </p:blipFill>
        <p:spPr>
          <a:xfrm flipH="1">
            <a:off x="6874913" y="3741344"/>
            <a:ext cx="2267893" cy="1402155"/>
          </a:xfrm>
          <a:prstGeom prst="rect">
            <a:avLst/>
          </a:prstGeom>
          <a:noFill/>
          <a:ln>
            <a:noFill/>
          </a:ln>
        </p:spPr>
      </p:pic>
      <p:pic>
        <p:nvPicPr>
          <p:cNvPr id="198" name="Google Shape;198;p17"/>
          <p:cNvPicPr preferRelativeResize="0"/>
          <p:nvPr/>
        </p:nvPicPr>
        <p:blipFill rotWithShape="1">
          <a:blip r:embed="rId4">
            <a:alphaModFix/>
          </a:blip>
          <a:srcRect b="0" l="0" r="0" t="0"/>
          <a:stretch/>
        </p:blipFill>
        <p:spPr>
          <a:xfrm>
            <a:off x="3909758" y="748719"/>
            <a:ext cx="1323290" cy="1480824"/>
          </a:xfrm>
          <a:prstGeom prst="rect">
            <a:avLst/>
          </a:prstGeom>
          <a:noFill/>
          <a:ln>
            <a:noFill/>
          </a:ln>
        </p:spPr>
      </p:pic>
      <p:sp>
        <p:nvSpPr>
          <p:cNvPr id="199" name="Google Shape;199;p17"/>
          <p:cNvSpPr txBox="1"/>
          <p:nvPr>
            <p:ph type="ctrTitle"/>
          </p:nvPr>
        </p:nvSpPr>
        <p:spPr>
          <a:xfrm>
            <a:off x="1271890" y="2678906"/>
            <a:ext cx="6599026" cy="1240631"/>
          </a:xfrm>
          <a:prstGeom prst="rect">
            <a:avLst/>
          </a:prstGeom>
          <a:noFill/>
          <a:ln>
            <a:noFill/>
          </a:ln>
        </p:spPr>
        <p:txBody>
          <a:bodyPr anchorCtr="0" anchor="ctr" bIns="34275" lIns="68575" spcFirstLastPara="1" rIns="68575" wrap="square" tIns="81000">
            <a:noAutofit/>
          </a:bodyPr>
          <a:lstStyle>
            <a:lvl1pPr lvl="0" algn="ctr">
              <a:lnSpc>
                <a:spcPct val="90000"/>
              </a:lnSpc>
              <a:spcBef>
                <a:spcPts val="0"/>
              </a:spcBef>
              <a:spcAft>
                <a:spcPts val="0"/>
              </a:spcAft>
              <a:buClr>
                <a:schemeClr val="lt1"/>
              </a:buClr>
              <a:buSzPts val="3600"/>
              <a:buFont typeface="Figtree"/>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0" name="Google Shape;200;p17"/>
          <p:cNvSpPr txBox="1"/>
          <p:nvPr>
            <p:ph idx="1" type="subTitle"/>
          </p:nvPr>
        </p:nvSpPr>
        <p:spPr>
          <a:xfrm>
            <a:off x="1599010" y="4332685"/>
            <a:ext cx="5944790" cy="34647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1500"/>
              <a:buNone/>
              <a:defRPr sz="1500">
                <a:solidFill>
                  <a:schemeClr val="accent2"/>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01" name="Google Shape;201;p1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2" name="Google Shape;202;p1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3" name="Google Shape;203;p1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type="obj">
  <p:cSld name="OBJECT">
    <p:spTree>
      <p:nvGrpSpPr>
        <p:cNvPr id="204" name="Shape 204"/>
        <p:cNvGrpSpPr/>
        <p:nvPr/>
      </p:nvGrpSpPr>
      <p:grpSpPr>
        <a:xfrm>
          <a:off x="0" y="0"/>
          <a:ext cx="0" cy="0"/>
          <a:chOff x="0" y="0"/>
          <a:chExt cx="0" cy="0"/>
        </a:xfrm>
      </p:grpSpPr>
      <p:sp>
        <p:nvSpPr>
          <p:cNvPr id="205" name="Google Shape;205;p18"/>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6" name="Google Shape;206;p18"/>
          <p:cNvSpPr txBox="1"/>
          <p:nvPr>
            <p:ph idx="1" type="body"/>
          </p:nvPr>
        </p:nvSpPr>
        <p:spPr>
          <a:xfrm>
            <a:off x="450056" y="1404258"/>
            <a:ext cx="8242697" cy="3340356"/>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7" name="Google Shape;207;p1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8" name="Google Shape;208;p1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9" name="Google Shape;209;p1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KTH blue" showMasterSp="0">
  <p:cSld name="Title, KTH blue">
    <p:bg>
      <p:bgPr>
        <a:solidFill>
          <a:schemeClr val="accent1"/>
        </a:solidFill>
      </p:bgPr>
    </p:bg>
    <p:spTree>
      <p:nvGrpSpPr>
        <p:cNvPr id="210" name="Shape 210"/>
        <p:cNvGrpSpPr/>
        <p:nvPr/>
      </p:nvGrpSpPr>
      <p:grpSpPr>
        <a:xfrm>
          <a:off x="0" y="0"/>
          <a:ext cx="0" cy="0"/>
          <a:chOff x="0" y="0"/>
          <a:chExt cx="0" cy="0"/>
        </a:xfrm>
      </p:grpSpPr>
      <p:pic>
        <p:nvPicPr>
          <p:cNvPr id="211" name="Google Shape;211;p19"/>
          <p:cNvPicPr preferRelativeResize="0"/>
          <p:nvPr/>
        </p:nvPicPr>
        <p:blipFill rotWithShape="1">
          <a:blip r:embed="rId2">
            <a:alphaModFix/>
          </a:blip>
          <a:srcRect b="32409" l="0" r="73936" t="0"/>
          <a:stretch/>
        </p:blipFill>
        <p:spPr>
          <a:xfrm>
            <a:off x="-1" y="1"/>
            <a:ext cx="2383325" cy="3476531"/>
          </a:xfrm>
          <a:prstGeom prst="rect">
            <a:avLst/>
          </a:prstGeom>
          <a:noFill/>
          <a:ln>
            <a:noFill/>
          </a:ln>
        </p:spPr>
      </p:pic>
      <p:pic>
        <p:nvPicPr>
          <p:cNvPr id="212" name="Google Shape;212;p19"/>
          <p:cNvPicPr preferRelativeResize="0"/>
          <p:nvPr/>
        </p:nvPicPr>
        <p:blipFill rotWithShape="1">
          <a:blip r:embed="rId3">
            <a:alphaModFix/>
          </a:blip>
          <a:srcRect b="-1" l="0" r="75198" t="72740"/>
          <a:stretch/>
        </p:blipFill>
        <p:spPr>
          <a:xfrm flipH="1">
            <a:off x="6874913" y="3741344"/>
            <a:ext cx="2267893" cy="1402155"/>
          </a:xfrm>
          <a:prstGeom prst="rect">
            <a:avLst/>
          </a:prstGeom>
          <a:noFill/>
          <a:ln>
            <a:noFill/>
          </a:ln>
        </p:spPr>
      </p:pic>
      <p:pic>
        <p:nvPicPr>
          <p:cNvPr id="213" name="Google Shape;213;p19"/>
          <p:cNvPicPr preferRelativeResize="0"/>
          <p:nvPr/>
        </p:nvPicPr>
        <p:blipFill rotWithShape="1">
          <a:blip r:embed="rId4">
            <a:alphaModFix/>
          </a:blip>
          <a:srcRect b="0" l="0" r="0" t="0"/>
          <a:stretch/>
        </p:blipFill>
        <p:spPr>
          <a:xfrm>
            <a:off x="3909758" y="748719"/>
            <a:ext cx="1323290" cy="1480824"/>
          </a:xfrm>
          <a:prstGeom prst="rect">
            <a:avLst/>
          </a:prstGeom>
          <a:noFill/>
          <a:ln>
            <a:noFill/>
          </a:ln>
        </p:spPr>
      </p:pic>
      <p:sp>
        <p:nvSpPr>
          <p:cNvPr id="214" name="Google Shape;214;p19"/>
          <p:cNvSpPr txBox="1"/>
          <p:nvPr>
            <p:ph type="ctrTitle"/>
          </p:nvPr>
        </p:nvSpPr>
        <p:spPr>
          <a:xfrm>
            <a:off x="1271890" y="2678906"/>
            <a:ext cx="6599026" cy="1240631"/>
          </a:xfrm>
          <a:prstGeom prst="rect">
            <a:avLst/>
          </a:prstGeom>
          <a:noFill/>
          <a:ln>
            <a:noFill/>
          </a:ln>
        </p:spPr>
        <p:txBody>
          <a:bodyPr anchorCtr="0" anchor="ctr" bIns="34275" lIns="68575" spcFirstLastPara="1" rIns="68575" wrap="square" tIns="81000">
            <a:noAutofit/>
          </a:bodyPr>
          <a:lstStyle>
            <a:lvl1pPr lvl="0" algn="ctr">
              <a:lnSpc>
                <a:spcPct val="90000"/>
              </a:lnSpc>
              <a:spcBef>
                <a:spcPts val="0"/>
              </a:spcBef>
              <a:spcAft>
                <a:spcPts val="0"/>
              </a:spcAft>
              <a:buClr>
                <a:schemeClr val="lt1"/>
              </a:buClr>
              <a:buSzPts val="3600"/>
              <a:buFont typeface="Figtree"/>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5" name="Google Shape;215;p19"/>
          <p:cNvSpPr txBox="1"/>
          <p:nvPr>
            <p:ph idx="1" type="subTitle"/>
          </p:nvPr>
        </p:nvSpPr>
        <p:spPr>
          <a:xfrm>
            <a:off x="1599010" y="4332685"/>
            <a:ext cx="5944790" cy="34647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1500"/>
              <a:buNone/>
              <a:defRPr sz="15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6" name="Google Shape;216;p1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7" name="Google Shape;217;p1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8" name="Google Shape;218;p1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mage" showMasterSp="0">
  <p:cSld name="Title, image">
    <p:bg>
      <p:bgPr>
        <a:blipFill>
          <a:blip r:embed="rId2">
            <a:alphaModFix/>
          </a:blip>
          <a:stretch>
            <a:fillRect/>
          </a:stretch>
        </a:blipFill>
      </p:bgPr>
    </p:bg>
    <p:spTree>
      <p:nvGrpSpPr>
        <p:cNvPr id="219" name="Shape 219"/>
        <p:cNvGrpSpPr/>
        <p:nvPr/>
      </p:nvGrpSpPr>
      <p:grpSpPr>
        <a:xfrm>
          <a:off x="0" y="0"/>
          <a:ext cx="0" cy="0"/>
          <a:chOff x="0" y="0"/>
          <a:chExt cx="0" cy="0"/>
        </a:xfrm>
      </p:grpSpPr>
      <p:sp>
        <p:nvSpPr>
          <p:cNvPr id="220" name="Google Shape;220;p20"/>
          <p:cNvSpPr/>
          <p:nvPr/>
        </p:nvSpPr>
        <p:spPr>
          <a:xfrm>
            <a:off x="0" y="0"/>
            <a:ext cx="9144000" cy="5143500"/>
          </a:xfrm>
          <a:prstGeom prst="rect">
            <a:avLst/>
          </a:prstGeom>
          <a:solidFill>
            <a:schemeClr val="dk1">
              <a:alpha val="2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221" name="Google Shape;221;p20"/>
          <p:cNvPicPr preferRelativeResize="0"/>
          <p:nvPr/>
        </p:nvPicPr>
        <p:blipFill rotWithShape="1">
          <a:blip r:embed="rId3">
            <a:alphaModFix/>
          </a:blip>
          <a:srcRect b="0" l="0" r="0" t="0"/>
          <a:stretch/>
        </p:blipFill>
        <p:spPr>
          <a:xfrm>
            <a:off x="3909758" y="748719"/>
            <a:ext cx="1323290" cy="1480824"/>
          </a:xfrm>
          <a:prstGeom prst="rect">
            <a:avLst/>
          </a:prstGeom>
          <a:noFill/>
          <a:ln>
            <a:noFill/>
          </a:ln>
        </p:spPr>
      </p:pic>
      <p:sp>
        <p:nvSpPr>
          <p:cNvPr id="222" name="Google Shape;222;p20"/>
          <p:cNvSpPr txBox="1"/>
          <p:nvPr>
            <p:ph type="ctrTitle"/>
          </p:nvPr>
        </p:nvSpPr>
        <p:spPr>
          <a:xfrm>
            <a:off x="1271890" y="2678906"/>
            <a:ext cx="6599026" cy="1240631"/>
          </a:xfrm>
          <a:prstGeom prst="rect">
            <a:avLst/>
          </a:prstGeom>
          <a:noFill/>
          <a:ln>
            <a:noFill/>
          </a:ln>
        </p:spPr>
        <p:txBody>
          <a:bodyPr anchorCtr="0" anchor="ctr" bIns="34275" lIns="68575" spcFirstLastPara="1" rIns="68575" wrap="square" tIns="81000">
            <a:noAutofit/>
          </a:bodyPr>
          <a:lstStyle>
            <a:lvl1pPr lvl="0" algn="ctr">
              <a:lnSpc>
                <a:spcPct val="90000"/>
              </a:lnSpc>
              <a:spcBef>
                <a:spcPts val="0"/>
              </a:spcBef>
              <a:spcAft>
                <a:spcPts val="0"/>
              </a:spcAft>
              <a:buClr>
                <a:schemeClr val="lt1"/>
              </a:buClr>
              <a:buSzPts val="3600"/>
              <a:buFont typeface="Figtree"/>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3" name="Google Shape;223;p20"/>
          <p:cNvSpPr txBox="1"/>
          <p:nvPr>
            <p:ph idx="1" type="subTitle"/>
          </p:nvPr>
        </p:nvSpPr>
        <p:spPr>
          <a:xfrm>
            <a:off x="1599010" y="4332685"/>
            <a:ext cx="5944790" cy="34647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1500"/>
              <a:buNone/>
              <a:defRPr sz="15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24" name="Google Shape;224;p2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5" name="Google Shape;225;p2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6" name="Google Shape;226;p2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
        <p:nvSpPr>
          <p:cNvPr id="227" name="Google Shape;227;p20"/>
          <p:cNvSpPr/>
          <p:nvPr/>
        </p:nvSpPr>
        <p:spPr>
          <a:xfrm>
            <a:off x="9372599" y="0"/>
            <a:ext cx="1657349" cy="1803825"/>
          </a:xfrm>
          <a:prstGeom prst="rect">
            <a:avLst/>
          </a:prstGeom>
          <a:solidFill>
            <a:schemeClr val="accent1"/>
          </a:solidFill>
          <a:ln>
            <a:noFill/>
          </a:ln>
        </p:spPr>
        <p:txBody>
          <a:bodyPr anchorCtr="0" anchor="t" bIns="135000" lIns="135000" spcFirstLastPara="1" rIns="135000" wrap="square" tIns="135000">
            <a:noAutofit/>
          </a:bodyPr>
          <a:lstStyle/>
          <a:p>
            <a:pPr indent="0" lvl="0" marL="0" marR="0" rtl="0" algn="l">
              <a:spcBef>
                <a:spcPts val="0"/>
              </a:spcBef>
              <a:spcAft>
                <a:spcPts val="0"/>
              </a:spcAft>
              <a:buNone/>
            </a:pPr>
            <a:r>
              <a:rPr lang="en" sz="800">
                <a:solidFill>
                  <a:schemeClr val="lt1"/>
                </a:solidFill>
                <a:latin typeface="Figtree"/>
                <a:ea typeface="Figtree"/>
                <a:cs typeface="Figtree"/>
                <a:sym typeface="Figtree"/>
              </a:rPr>
              <a:t>Change background image</a:t>
            </a:r>
            <a:endParaRPr sz="1100"/>
          </a:p>
          <a:p>
            <a:pPr indent="-127000" lvl="0" marL="127000" marR="0" rtl="0" algn="l">
              <a:spcBef>
                <a:spcPts val="600"/>
              </a:spcBef>
              <a:spcAft>
                <a:spcPts val="0"/>
              </a:spcAft>
              <a:buClr>
                <a:schemeClr val="lt1"/>
              </a:buClr>
              <a:buSzPts val="800"/>
              <a:buFont typeface="Figtree"/>
              <a:buAutoNum type="arabicPeriod"/>
            </a:pPr>
            <a:r>
              <a:rPr lang="en" sz="800">
                <a:solidFill>
                  <a:schemeClr val="lt1"/>
                </a:solidFill>
                <a:latin typeface="Figtree"/>
                <a:ea typeface="Figtree"/>
                <a:cs typeface="Figtree"/>
                <a:sym typeface="Figtree"/>
              </a:rPr>
              <a:t>Select Design &gt; Format Background.</a:t>
            </a:r>
            <a:endParaRPr sz="1100"/>
          </a:p>
          <a:p>
            <a:pPr indent="-127000" lvl="0" marL="127000" marR="0" rtl="0" algn="l">
              <a:spcBef>
                <a:spcPts val="500"/>
              </a:spcBef>
              <a:spcAft>
                <a:spcPts val="0"/>
              </a:spcAft>
              <a:buClr>
                <a:schemeClr val="lt1"/>
              </a:buClr>
              <a:buSzPts val="800"/>
              <a:buFont typeface="Figtree"/>
              <a:buAutoNum type="arabicPeriod"/>
            </a:pPr>
            <a:r>
              <a:rPr lang="en" sz="800">
                <a:solidFill>
                  <a:schemeClr val="lt1"/>
                </a:solidFill>
                <a:latin typeface="Figtree"/>
                <a:ea typeface="Figtree"/>
                <a:cs typeface="Figtree"/>
                <a:sym typeface="Figtree"/>
              </a:rPr>
              <a:t>In the Format Background pane, select Picture or texture fill.</a:t>
            </a:r>
            <a:endParaRPr sz="1100"/>
          </a:p>
          <a:p>
            <a:pPr indent="-127000" lvl="0" marL="127000" marR="0" rtl="0" algn="l">
              <a:spcBef>
                <a:spcPts val="500"/>
              </a:spcBef>
              <a:spcAft>
                <a:spcPts val="0"/>
              </a:spcAft>
              <a:buClr>
                <a:schemeClr val="lt1"/>
              </a:buClr>
              <a:buSzPts val="800"/>
              <a:buFont typeface="Figtree"/>
              <a:buAutoNum type="arabicPeriod"/>
            </a:pPr>
            <a:r>
              <a:rPr lang="en" sz="800">
                <a:solidFill>
                  <a:schemeClr val="lt1"/>
                </a:solidFill>
                <a:latin typeface="Figtree"/>
                <a:ea typeface="Figtree"/>
                <a:cs typeface="Figtree"/>
                <a:sym typeface="Figtree"/>
              </a:rPr>
              <a:t>Select File.</a:t>
            </a:r>
            <a:endParaRPr sz="1100"/>
          </a:p>
          <a:p>
            <a:pPr indent="-127000" lvl="0" marL="127000" marR="0" rtl="0" algn="l">
              <a:spcBef>
                <a:spcPts val="500"/>
              </a:spcBef>
              <a:spcAft>
                <a:spcPts val="0"/>
              </a:spcAft>
              <a:buClr>
                <a:schemeClr val="lt1"/>
              </a:buClr>
              <a:buSzPts val="800"/>
              <a:buFont typeface="Figtree"/>
              <a:buAutoNum type="arabicPeriod"/>
            </a:pPr>
            <a:r>
              <a:rPr lang="en" sz="800">
                <a:solidFill>
                  <a:schemeClr val="lt1"/>
                </a:solidFill>
                <a:latin typeface="Figtree"/>
                <a:ea typeface="Figtree"/>
                <a:cs typeface="Figtree"/>
                <a:sym typeface="Figtree"/>
              </a:rPr>
              <a:t>In the Insert Picture dialog box, choose the picture you want to use and then select Insert.</a:t>
            </a:r>
            <a:endParaRPr sz="11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light blue" type="secHead">
  <p:cSld name="SECTION_HEADER">
    <p:bg>
      <p:bgPr>
        <a:solidFill>
          <a:schemeClr val="accent4"/>
        </a:solidFill>
      </p:bgPr>
    </p:bg>
    <p:spTree>
      <p:nvGrpSpPr>
        <p:cNvPr id="228" name="Shape 228"/>
        <p:cNvGrpSpPr/>
        <p:nvPr/>
      </p:nvGrpSpPr>
      <p:grpSpPr>
        <a:xfrm>
          <a:off x="0" y="0"/>
          <a:ext cx="0" cy="0"/>
          <a:chOff x="0" y="0"/>
          <a:chExt cx="0" cy="0"/>
        </a:xfrm>
      </p:grpSpPr>
      <p:pic>
        <p:nvPicPr>
          <p:cNvPr id="229" name="Google Shape;229;p2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0" name="Google Shape;230;p21"/>
          <p:cNvSpPr txBox="1"/>
          <p:nvPr>
            <p:ph type="title"/>
          </p:nvPr>
        </p:nvSpPr>
        <p:spPr>
          <a:xfrm>
            <a:off x="450056" y="1664098"/>
            <a:ext cx="5413772"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dk2"/>
              </a:buClr>
              <a:buSzPts val="4500"/>
              <a:buFont typeface="Figtree"/>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1" name="Google Shape;231;p21"/>
          <p:cNvSpPr txBox="1"/>
          <p:nvPr>
            <p:ph idx="1" type="body"/>
          </p:nvPr>
        </p:nvSpPr>
        <p:spPr>
          <a:xfrm>
            <a:off x="450056" y="3919538"/>
            <a:ext cx="5413772"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chemeClr val="accen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32" name="Google Shape;232;p21"/>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3" name="Google Shape;233;p21"/>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4" name="Google Shape;234;p21"/>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image, light blue">
  <p:cSld name="Title/chapter, image, light blue">
    <p:bg>
      <p:bgPr>
        <a:solidFill>
          <a:schemeClr val="accent4"/>
        </a:solidFill>
      </p:bgPr>
    </p:bg>
    <p:spTree>
      <p:nvGrpSpPr>
        <p:cNvPr id="235" name="Shape 235"/>
        <p:cNvGrpSpPr/>
        <p:nvPr/>
      </p:nvGrpSpPr>
      <p:grpSpPr>
        <a:xfrm>
          <a:off x="0" y="0"/>
          <a:ext cx="0" cy="0"/>
          <a:chOff x="0" y="0"/>
          <a:chExt cx="0" cy="0"/>
        </a:xfrm>
      </p:grpSpPr>
      <p:sp>
        <p:nvSpPr>
          <p:cNvPr id="236" name="Google Shape;236;p22"/>
          <p:cNvSpPr txBox="1"/>
          <p:nvPr>
            <p:ph type="title"/>
          </p:nvPr>
        </p:nvSpPr>
        <p:spPr>
          <a:xfrm>
            <a:off x="450056" y="1664098"/>
            <a:ext cx="3986213"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dk2"/>
              </a:buClr>
              <a:buSzPts val="4100"/>
              <a:buFont typeface="Figtree"/>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7" name="Google Shape;237;p22"/>
          <p:cNvSpPr txBox="1"/>
          <p:nvPr>
            <p:ph idx="1" type="body"/>
          </p:nvPr>
        </p:nvSpPr>
        <p:spPr>
          <a:xfrm>
            <a:off x="450056" y="3919538"/>
            <a:ext cx="3986213"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accen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38" name="Google Shape;238;p22"/>
          <p:cNvSpPr/>
          <p:nvPr>
            <p:ph idx="2" type="pic"/>
          </p:nvPr>
        </p:nvSpPr>
        <p:spPr>
          <a:xfrm>
            <a:off x="4572000" y="0"/>
            <a:ext cx="4572000" cy="5143500"/>
          </a:xfrm>
          <a:prstGeom prst="rect">
            <a:avLst/>
          </a:prstGeom>
          <a:noFill/>
          <a:ln>
            <a:noFill/>
          </a:ln>
        </p:spPr>
      </p:sp>
      <p:sp>
        <p:nvSpPr>
          <p:cNvPr id="239" name="Google Shape;239;p22"/>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0" name="Google Shape;240;p22"/>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1" name="Google Shape;241;p22"/>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sand">
  <p:cSld name="Title/chapter, sand">
    <p:bg>
      <p:bgPr>
        <a:solidFill>
          <a:schemeClr val="lt2"/>
        </a:solidFill>
      </p:bgPr>
    </p:bg>
    <p:spTree>
      <p:nvGrpSpPr>
        <p:cNvPr id="242" name="Shape 242"/>
        <p:cNvGrpSpPr/>
        <p:nvPr/>
      </p:nvGrpSpPr>
      <p:grpSpPr>
        <a:xfrm>
          <a:off x="0" y="0"/>
          <a:ext cx="0" cy="0"/>
          <a:chOff x="0" y="0"/>
          <a:chExt cx="0" cy="0"/>
        </a:xfrm>
      </p:grpSpPr>
      <p:pic>
        <p:nvPicPr>
          <p:cNvPr id="243" name="Google Shape;243;p2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4" name="Google Shape;244;p23"/>
          <p:cNvSpPr txBox="1"/>
          <p:nvPr>
            <p:ph type="title"/>
          </p:nvPr>
        </p:nvSpPr>
        <p:spPr>
          <a:xfrm>
            <a:off x="450056" y="1664098"/>
            <a:ext cx="5413772"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dk2"/>
              </a:buClr>
              <a:buSzPts val="4500"/>
              <a:buFont typeface="Figtree"/>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5" name="Google Shape;245;p23"/>
          <p:cNvSpPr txBox="1"/>
          <p:nvPr>
            <p:ph idx="1" type="body"/>
          </p:nvPr>
        </p:nvSpPr>
        <p:spPr>
          <a:xfrm>
            <a:off x="450056" y="3919538"/>
            <a:ext cx="5413772"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chemeClr val="accen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46" name="Google Shape;246;p2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7" name="Google Shape;247;p2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8" name="Google Shape;248;p2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image, sand">
  <p:cSld name="Title/chapter, image, sand">
    <p:bg>
      <p:bgPr>
        <a:solidFill>
          <a:schemeClr val="lt2"/>
        </a:solidFill>
      </p:bgPr>
    </p:bg>
    <p:spTree>
      <p:nvGrpSpPr>
        <p:cNvPr id="249" name="Shape 249"/>
        <p:cNvGrpSpPr/>
        <p:nvPr/>
      </p:nvGrpSpPr>
      <p:grpSpPr>
        <a:xfrm>
          <a:off x="0" y="0"/>
          <a:ext cx="0" cy="0"/>
          <a:chOff x="0" y="0"/>
          <a:chExt cx="0" cy="0"/>
        </a:xfrm>
      </p:grpSpPr>
      <p:sp>
        <p:nvSpPr>
          <p:cNvPr id="250" name="Google Shape;250;p24"/>
          <p:cNvSpPr txBox="1"/>
          <p:nvPr>
            <p:ph type="title"/>
          </p:nvPr>
        </p:nvSpPr>
        <p:spPr>
          <a:xfrm>
            <a:off x="450056" y="1664098"/>
            <a:ext cx="3986213"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dk2"/>
              </a:buClr>
              <a:buSzPts val="4100"/>
              <a:buFont typeface="Figtree"/>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1" name="Google Shape;251;p24"/>
          <p:cNvSpPr txBox="1"/>
          <p:nvPr>
            <p:ph idx="1" type="body"/>
          </p:nvPr>
        </p:nvSpPr>
        <p:spPr>
          <a:xfrm>
            <a:off x="450056" y="3919538"/>
            <a:ext cx="3986213"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accen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52" name="Google Shape;252;p24"/>
          <p:cNvSpPr/>
          <p:nvPr>
            <p:ph idx="2" type="pic"/>
          </p:nvPr>
        </p:nvSpPr>
        <p:spPr>
          <a:xfrm>
            <a:off x="4572000" y="0"/>
            <a:ext cx="4572000" cy="5143500"/>
          </a:xfrm>
          <a:prstGeom prst="rect">
            <a:avLst/>
          </a:prstGeom>
          <a:noFill/>
          <a:ln>
            <a:noFill/>
          </a:ln>
        </p:spPr>
      </p:sp>
      <p:sp>
        <p:nvSpPr>
          <p:cNvPr id="253" name="Google Shape;253;p2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54" name="Google Shape;254;p2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5" name="Google Shape;255;p2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KTH blue" showMasterSp="0">
  <p:cSld name="Title/chapter, KTH blue">
    <p:bg>
      <p:bgPr>
        <a:solidFill>
          <a:schemeClr val="accent1"/>
        </a:solidFill>
      </p:bgPr>
    </p:bg>
    <p:spTree>
      <p:nvGrpSpPr>
        <p:cNvPr id="256" name="Shape 256"/>
        <p:cNvGrpSpPr/>
        <p:nvPr/>
      </p:nvGrpSpPr>
      <p:grpSpPr>
        <a:xfrm>
          <a:off x="0" y="0"/>
          <a:ext cx="0" cy="0"/>
          <a:chOff x="0" y="0"/>
          <a:chExt cx="0" cy="0"/>
        </a:xfrm>
      </p:grpSpPr>
      <p:pic>
        <p:nvPicPr>
          <p:cNvPr id="257" name="Google Shape;257;p25"/>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pic>
        <p:nvPicPr>
          <p:cNvPr id="258" name="Google Shape;258;p2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59" name="Google Shape;259;p25"/>
          <p:cNvSpPr txBox="1"/>
          <p:nvPr>
            <p:ph type="title"/>
          </p:nvPr>
        </p:nvSpPr>
        <p:spPr>
          <a:xfrm>
            <a:off x="450056" y="1664098"/>
            <a:ext cx="5413772"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500"/>
              <a:buFont typeface="Figtree"/>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0" name="Google Shape;260;p25"/>
          <p:cNvSpPr txBox="1"/>
          <p:nvPr>
            <p:ph idx="1" type="body"/>
          </p:nvPr>
        </p:nvSpPr>
        <p:spPr>
          <a:xfrm>
            <a:off x="450056" y="3919538"/>
            <a:ext cx="5413772"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chemeClr val="l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1" name="Google Shape;261;p2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2" name="Google Shape;262;p2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3" name="Google Shape;263;p2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image, KTH blue" showMasterSp="0">
  <p:cSld name="Title/chapter, image, KTH blue">
    <p:bg>
      <p:bgPr>
        <a:solidFill>
          <a:schemeClr val="accent1"/>
        </a:solidFill>
      </p:bgPr>
    </p:bg>
    <p:spTree>
      <p:nvGrpSpPr>
        <p:cNvPr id="264" name="Shape 264"/>
        <p:cNvGrpSpPr/>
        <p:nvPr/>
      </p:nvGrpSpPr>
      <p:grpSpPr>
        <a:xfrm>
          <a:off x="0" y="0"/>
          <a:ext cx="0" cy="0"/>
          <a:chOff x="0" y="0"/>
          <a:chExt cx="0" cy="0"/>
        </a:xfrm>
      </p:grpSpPr>
      <p:sp>
        <p:nvSpPr>
          <p:cNvPr id="265" name="Google Shape;265;p26"/>
          <p:cNvSpPr txBox="1"/>
          <p:nvPr>
            <p:ph type="title"/>
          </p:nvPr>
        </p:nvSpPr>
        <p:spPr>
          <a:xfrm>
            <a:off x="450056" y="1664098"/>
            <a:ext cx="3986213"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100"/>
              <a:buFont typeface="Figtree"/>
              <a:buNone/>
              <a:defRPr sz="41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6" name="Google Shape;266;p26"/>
          <p:cNvSpPr txBox="1"/>
          <p:nvPr>
            <p:ph idx="1" type="body"/>
          </p:nvPr>
        </p:nvSpPr>
        <p:spPr>
          <a:xfrm>
            <a:off x="450056" y="3919538"/>
            <a:ext cx="3986213"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l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7" name="Google Shape;267;p26"/>
          <p:cNvSpPr/>
          <p:nvPr>
            <p:ph idx="2" type="pic"/>
          </p:nvPr>
        </p:nvSpPr>
        <p:spPr>
          <a:xfrm>
            <a:off x="4572000" y="0"/>
            <a:ext cx="4572000" cy="5143500"/>
          </a:xfrm>
          <a:prstGeom prst="rect">
            <a:avLst/>
          </a:prstGeom>
          <a:noFill/>
          <a:ln>
            <a:noFill/>
          </a:ln>
        </p:spPr>
      </p:sp>
      <p:sp>
        <p:nvSpPr>
          <p:cNvPr id="268" name="Google Shape;268;p2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
        <p:nvSpPr>
          <p:cNvPr id="269" name="Google Shape;269;p2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0" name="Google Shape;270;p2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271" name="Google Shape;271;p26"/>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navy blue" showMasterSp="0">
  <p:cSld name="Title/chapter, navy blue">
    <p:bg>
      <p:bgPr>
        <a:solidFill>
          <a:schemeClr val="accent3"/>
        </a:solidFill>
      </p:bgPr>
    </p:bg>
    <p:spTree>
      <p:nvGrpSpPr>
        <p:cNvPr id="272" name="Shape 272"/>
        <p:cNvGrpSpPr/>
        <p:nvPr/>
      </p:nvGrpSpPr>
      <p:grpSpPr>
        <a:xfrm>
          <a:off x="0" y="0"/>
          <a:ext cx="0" cy="0"/>
          <a:chOff x="0" y="0"/>
          <a:chExt cx="0" cy="0"/>
        </a:xfrm>
      </p:grpSpPr>
      <p:pic>
        <p:nvPicPr>
          <p:cNvPr id="273" name="Google Shape;273;p2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4" name="Google Shape;274;p27"/>
          <p:cNvSpPr txBox="1"/>
          <p:nvPr>
            <p:ph type="title"/>
          </p:nvPr>
        </p:nvSpPr>
        <p:spPr>
          <a:xfrm>
            <a:off x="450056" y="1664098"/>
            <a:ext cx="5413772"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500"/>
              <a:buFont typeface="Figtree"/>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5" name="Google Shape;275;p27"/>
          <p:cNvSpPr txBox="1"/>
          <p:nvPr>
            <p:ph idx="1" type="body"/>
          </p:nvPr>
        </p:nvSpPr>
        <p:spPr>
          <a:xfrm>
            <a:off x="450056" y="3919538"/>
            <a:ext cx="5413772"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chemeClr val="accent2"/>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6" name="Google Shape;276;p2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7" name="Google Shape;277;p2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8" name="Google Shape;278;p2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79" name="Google Shape;279;p27"/>
          <p:cNvPicPr preferRelativeResize="0"/>
          <p:nvPr/>
        </p:nvPicPr>
        <p:blipFill rotWithShape="1">
          <a:blip r:embed="rId3">
            <a:alphaModFix/>
          </a:blip>
          <a:srcRect b="0" l="0" r="0" t="0"/>
          <a:stretch/>
        </p:blipFill>
        <p:spPr>
          <a:xfrm>
            <a:off x="137011" y="123415"/>
            <a:ext cx="486444" cy="54435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image, navy blue" showMasterSp="0">
  <p:cSld name="Title/chapter, image, navy blue">
    <p:bg>
      <p:bgPr>
        <a:solidFill>
          <a:schemeClr val="accent3"/>
        </a:solidFill>
      </p:bgPr>
    </p:bg>
    <p:spTree>
      <p:nvGrpSpPr>
        <p:cNvPr id="280" name="Shape 280"/>
        <p:cNvGrpSpPr/>
        <p:nvPr/>
      </p:nvGrpSpPr>
      <p:grpSpPr>
        <a:xfrm>
          <a:off x="0" y="0"/>
          <a:ext cx="0" cy="0"/>
          <a:chOff x="0" y="0"/>
          <a:chExt cx="0" cy="0"/>
        </a:xfrm>
      </p:grpSpPr>
      <p:sp>
        <p:nvSpPr>
          <p:cNvPr id="281" name="Google Shape;281;p28"/>
          <p:cNvSpPr txBox="1"/>
          <p:nvPr>
            <p:ph type="title"/>
          </p:nvPr>
        </p:nvSpPr>
        <p:spPr>
          <a:xfrm>
            <a:off x="450056" y="1664098"/>
            <a:ext cx="3986213"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100"/>
              <a:buFont typeface="Figtree"/>
              <a:buNone/>
              <a:defRPr sz="41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2" name="Google Shape;282;p28"/>
          <p:cNvSpPr txBox="1"/>
          <p:nvPr>
            <p:ph idx="1" type="body"/>
          </p:nvPr>
        </p:nvSpPr>
        <p:spPr>
          <a:xfrm>
            <a:off x="450056" y="3919538"/>
            <a:ext cx="3986213"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accent2"/>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83" name="Google Shape;283;p28"/>
          <p:cNvSpPr/>
          <p:nvPr>
            <p:ph idx="2" type="pic"/>
          </p:nvPr>
        </p:nvSpPr>
        <p:spPr>
          <a:xfrm>
            <a:off x="4572000" y="0"/>
            <a:ext cx="4572000" cy="5143500"/>
          </a:xfrm>
          <a:prstGeom prst="rect">
            <a:avLst/>
          </a:prstGeom>
          <a:noFill/>
          <a:ln>
            <a:noFill/>
          </a:ln>
        </p:spPr>
      </p:sp>
      <p:sp>
        <p:nvSpPr>
          <p:cNvPr id="284" name="Google Shape;284;p2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85" name="Google Shape;285;p2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6" name="Google Shape;286;p2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287" name="Google Shape;287;p28"/>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blue lines">
  <p:cSld name="Headline and content, blue lines">
    <p:spTree>
      <p:nvGrpSpPr>
        <p:cNvPr id="288" name="Shape 288"/>
        <p:cNvGrpSpPr/>
        <p:nvPr/>
      </p:nvGrpSpPr>
      <p:grpSpPr>
        <a:xfrm>
          <a:off x="0" y="0"/>
          <a:ext cx="0" cy="0"/>
          <a:chOff x="0" y="0"/>
          <a:chExt cx="0" cy="0"/>
        </a:xfrm>
      </p:grpSpPr>
      <p:pic>
        <p:nvPicPr>
          <p:cNvPr id="289" name="Google Shape;289;p29"/>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
        <p:nvSpPr>
          <p:cNvPr id="290" name="Google Shape;290;p29"/>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1" name="Google Shape;291;p29"/>
          <p:cNvSpPr txBox="1"/>
          <p:nvPr>
            <p:ph idx="1" type="body"/>
          </p:nvPr>
        </p:nvSpPr>
        <p:spPr>
          <a:xfrm>
            <a:off x="450056" y="1346888"/>
            <a:ext cx="6603886" cy="3397727"/>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2" name="Google Shape;292;p2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3" name="Google Shape;293;p2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4" name="Google Shape;294;p2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sand lines">
  <p:cSld name="Headline and content, sand lines">
    <p:spTree>
      <p:nvGrpSpPr>
        <p:cNvPr id="295" name="Shape 295"/>
        <p:cNvGrpSpPr/>
        <p:nvPr/>
      </p:nvGrpSpPr>
      <p:grpSpPr>
        <a:xfrm>
          <a:off x="0" y="0"/>
          <a:ext cx="0" cy="0"/>
          <a:chOff x="0" y="0"/>
          <a:chExt cx="0" cy="0"/>
        </a:xfrm>
      </p:grpSpPr>
      <p:pic>
        <p:nvPicPr>
          <p:cNvPr id="296" name="Google Shape;296;p30"/>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
        <p:nvSpPr>
          <p:cNvPr id="297" name="Google Shape;297;p30"/>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8" name="Google Shape;298;p30"/>
          <p:cNvSpPr txBox="1"/>
          <p:nvPr>
            <p:ph idx="1" type="body"/>
          </p:nvPr>
        </p:nvSpPr>
        <p:spPr>
          <a:xfrm>
            <a:off x="450056" y="1404258"/>
            <a:ext cx="8242697" cy="3340356"/>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9" name="Google Shape;299;p3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0" name="Google Shape;300;p3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1" name="Google Shape;301;p3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light blue ">
  <p:cSld name="Headline and content, light blue ">
    <p:bg>
      <p:bgPr>
        <a:solidFill>
          <a:schemeClr val="accent4"/>
        </a:solidFill>
      </p:bgPr>
    </p:bg>
    <p:spTree>
      <p:nvGrpSpPr>
        <p:cNvPr id="302" name="Shape 302"/>
        <p:cNvGrpSpPr/>
        <p:nvPr/>
      </p:nvGrpSpPr>
      <p:grpSpPr>
        <a:xfrm>
          <a:off x="0" y="0"/>
          <a:ext cx="0" cy="0"/>
          <a:chOff x="0" y="0"/>
          <a:chExt cx="0" cy="0"/>
        </a:xfrm>
      </p:grpSpPr>
      <p:pic>
        <p:nvPicPr>
          <p:cNvPr id="303" name="Google Shape;303;p31"/>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
        <p:nvSpPr>
          <p:cNvPr id="304" name="Google Shape;304;p31"/>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5" name="Google Shape;305;p31"/>
          <p:cNvSpPr txBox="1"/>
          <p:nvPr>
            <p:ph idx="1" type="body"/>
          </p:nvPr>
        </p:nvSpPr>
        <p:spPr>
          <a:xfrm>
            <a:off x="450057" y="1346888"/>
            <a:ext cx="6603886" cy="3397727"/>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6" name="Google Shape;306;p31"/>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7" name="Google Shape;307;p31"/>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8" name="Google Shape;308;p31"/>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sand">
  <p:cSld name="Headline and content, sand">
    <p:bg>
      <p:bgPr>
        <a:solidFill>
          <a:schemeClr val="lt2"/>
        </a:solidFill>
      </p:bgPr>
    </p:bg>
    <p:spTree>
      <p:nvGrpSpPr>
        <p:cNvPr id="309" name="Shape 309"/>
        <p:cNvGrpSpPr/>
        <p:nvPr/>
      </p:nvGrpSpPr>
      <p:grpSpPr>
        <a:xfrm>
          <a:off x="0" y="0"/>
          <a:ext cx="0" cy="0"/>
          <a:chOff x="0" y="0"/>
          <a:chExt cx="0" cy="0"/>
        </a:xfrm>
      </p:grpSpPr>
      <p:pic>
        <p:nvPicPr>
          <p:cNvPr id="310" name="Google Shape;310;p32"/>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
        <p:nvSpPr>
          <p:cNvPr id="311" name="Google Shape;311;p32"/>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2" name="Google Shape;312;p32"/>
          <p:cNvSpPr txBox="1"/>
          <p:nvPr>
            <p:ph idx="1" type="body"/>
          </p:nvPr>
        </p:nvSpPr>
        <p:spPr>
          <a:xfrm>
            <a:off x="450057" y="1346888"/>
            <a:ext cx="6563066" cy="3397727"/>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3" name="Google Shape;313;p32"/>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4" name="Google Shape;314;p32"/>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5" name="Google Shape;315;p32"/>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arts">
  <p:cSld name="Two parts">
    <p:spTree>
      <p:nvGrpSpPr>
        <p:cNvPr id="316" name="Shape 316"/>
        <p:cNvGrpSpPr/>
        <p:nvPr/>
      </p:nvGrpSpPr>
      <p:grpSpPr>
        <a:xfrm>
          <a:off x="0" y="0"/>
          <a:ext cx="0" cy="0"/>
          <a:chOff x="0" y="0"/>
          <a:chExt cx="0" cy="0"/>
        </a:xfrm>
      </p:grpSpPr>
      <p:sp>
        <p:nvSpPr>
          <p:cNvPr id="317" name="Google Shape;317;p33"/>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8" name="Google Shape;318;p33"/>
          <p:cNvSpPr txBox="1"/>
          <p:nvPr>
            <p:ph idx="1" type="body"/>
          </p:nvPr>
        </p:nvSpPr>
        <p:spPr>
          <a:xfrm>
            <a:off x="450056" y="1346888"/>
            <a:ext cx="3986213" cy="3398942"/>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9" name="Google Shape;319;p33"/>
          <p:cNvSpPr txBox="1"/>
          <p:nvPr>
            <p:ph idx="2" type="body"/>
          </p:nvPr>
        </p:nvSpPr>
        <p:spPr>
          <a:xfrm>
            <a:off x="4706541" y="1346888"/>
            <a:ext cx="3986213" cy="339894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0" name="Google Shape;320;p3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1" name="Google Shape;321;p3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2" name="Google Shape;322;p3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arts, subheader">
  <p:cSld name="Two parts, subheader">
    <p:spTree>
      <p:nvGrpSpPr>
        <p:cNvPr id="323" name="Shape 323"/>
        <p:cNvGrpSpPr/>
        <p:nvPr/>
      </p:nvGrpSpPr>
      <p:grpSpPr>
        <a:xfrm>
          <a:off x="0" y="0"/>
          <a:ext cx="0" cy="0"/>
          <a:chOff x="0" y="0"/>
          <a:chExt cx="0" cy="0"/>
        </a:xfrm>
      </p:grpSpPr>
      <p:sp>
        <p:nvSpPr>
          <p:cNvPr id="324" name="Google Shape;324;p34"/>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25" name="Google Shape;325;p34"/>
          <p:cNvSpPr txBox="1"/>
          <p:nvPr>
            <p:ph idx="1" type="body"/>
          </p:nvPr>
        </p:nvSpPr>
        <p:spPr>
          <a:xfrm>
            <a:off x="450056" y="1347833"/>
            <a:ext cx="3986213" cy="239978"/>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400"/>
              <a:buNone/>
              <a:defRPr b="1" sz="1400">
                <a:solidFill>
                  <a:schemeClr val="accent1"/>
                </a:solidFill>
                <a:latin typeface="Figtree"/>
                <a:ea typeface="Figtree"/>
                <a:cs typeface="Figtree"/>
                <a:sym typeface="Figtree"/>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26" name="Google Shape;326;p34"/>
          <p:cNvSpPr txBox="1"/>
          <p:nvPr>
            <p:ph idx="2" type="body"/>
          </p:nvPr>
        </p:nvSpPr>
        <p:spPr>
          <a:xfrm>
            <a:off x="450056" y="1634374"/>
            <a:ext cx="3986213" cy="311145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7" name="Google Shape;327;p34"/>
          <p:cNvSpPr txBox="1"/>
          <p:nvPr>
            <p:ph idx="3" type="body"/>
          </p:nvPr>
        </p:nvSpPr>
        <p:spPr>
          <a:xfrm>
            <a:off x="4706541" y="1347833"/>
            <a:ext cx="3986213" cy="239978"/>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400"/>
              <a:buNone/>
              <a:defRPr b="1" sz="1400">
                <a:solidFill>
                  <a:schemeClr val="accent1"/>
                </a:solidFill>
                <a:latin typeface="Figtree"/>
                <a:ea typeface="Figtree"/>
                <a:cs typeface="Figtree"/>
                <a:sym typeface="Figtree"/>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28" name="Google Shape;328;p34"/>
          <p:cNvSpPr txBox="1"/>
          <p:nvPr>
            <p:ph idx="4" type="body"/>
          </p:nvPr>
        </p:nvSpPr>
        <p:spPr>
          <a:xfrm>
            <a:off x="4706541" y="1634372"/>
            <a:ext cx="3986213" cy="311145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9" name="Google Shape;329;p3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0" name="Google Shape;330;p3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1" name="Google Shape;331;p3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p:cSld name="Text and image">
    <p:spTree>
      <p:nvGrpSpPr>
        <p:cNvPr id="332" name="Shape 332"/>
        <p:cNvGrpSpPr/>
        <p:nvPr/>
      </p:nvGrpSpPr>
      <p:grpSpPr>
        <a:xfrm>
          <a:off x="0" y="0"/>
          <a:ext cx="0" cy="0"/>
          <a:chOff x="0" y="0"/>
          <a:chExt cx="0" cy="0"/>
        </a:xfrm>
      </p:grpSpPr>
      <p:sp>
        <p:nvSpPr>
          <p:cNvPr id="333" name="Google Shape;333;p35"/>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34" name="Google Shape;334;p35"/>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5" name="Google Shape;335;p35"/>
          <p:cNvSpPr/>
          <p:nvPr>
            <p:ph idx="2" type="pic"/>
          </p:nvPr>
        </p:nvSpPr>
        <p:spPr>
          <a:xfrm>
            <a:off x="4572000" y="0"/>
            <a:ext cx="4572000" cy="5143500"/>
          </a:xfrm>
          <a:prstGeom prst="rect">
            <a:avLst/>
          </a:prstGeom>
          <a:noFill/>
          <a:ln>
            <a:noFill/>
          </a:ln>
        </p:spPr>
      </p:sp>
      <p:sp>
        <p:nvSpPr>
          <p:cNvPr id="336" name="Google Shape;336;p3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7" name="Google Shape;337;p3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8" name="Google Shape;338;p3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light blue">
  <p:cSld name="Comparison, light blue">
    <p:bg>
      <p:bgPr>
        <a:solidFill>
          <a:schemeClr val="accent4"/>
        </a:solidFill>
      </p:bgPr>
    </p:bg>
    <p:spTree>
      <p:nvGrpSpPr>
        <p:cNvPr id="339" name="Shape 339"/>
        <p:cNvGrpSpPr/>
        <p:nvPr/>
      </p:nvGrpSpPr>
      <p:grpSpPr>
        <a:xfrm>
          <a:off x="0" y="0"/>
          <a:ext cx="0" cy="0"/>
          <a:chOff x="0" y="0"/>
          <a:chExt cx="0" cy="0"/>
        </a:xfrm>
      </p:grpSpPr>
      <p:sp>
        <p:nvSpPr>
          <p:cNvPr id="340" name="Google Shape;340;p36"/>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41" name="Google Shape;341;p36"/>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42" name="Google Shape;342;p36"/>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3" name="Google Shape;343;p36"/>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4" name="Google Shape;344;p36"/>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5" name="Google Shape;345;p36"/>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6" name="Google Shape;346;p3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7" name="Google Shape;347;p3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8" name="Google Shape;348;p3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and">
  <p:cSld name="Comparison, sand">
    <p:bg>
      <p:bgPr>
        <a:solidFill>
          <a:schemeClr val="lt2"/>
        </a:solidFill>
      </p:bgPr>
    </p:bg>
    <p:spTree>
      <p:nvGrpSpPr>
        <p:cNvPr id="349" name="Shape 349"/>
        <p:cNvGrpSpPr/>
        <p:nvPr/>
      </p:nvGrpSpPr>
      <p:grpSpPr>
        <a:xfrm>
          <a:off x="0" y="0"/>
          <a:ext cx="0" cy="0"/>
          <a:chOff x="0" y="0"/>
          <a:chExt cx="0" cy="0"/>
        </a:xfrm>
      </p:grpSpPr>
      <p:sp>
        <p:nvSpPr>
          <p:cNvPr id="350" name="Google Shape;350;p37"/>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51" name="Google Shape;351;p37"/>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52" name="Google Shape;352;p37"/>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3" name="Google Shape;353;p37"/>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4" name="Google Shape;354;p37"/>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5" name="Google Shape;355;p37"/>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6" name="Google Shape;356;p3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7" name="Google Shape;357;p3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8" name="Google Shape;358;p3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KTH blue">
  <p:cSld name="Comparison, KTH blue">
    <p:bg>
      <p:bgPr>
        <a:solidFill>
          <a:schemeClr val="accent1"/>
        </a:solidFill>
      </p:bgPr>
    </p:bg>
    <p:spTree>
      <p:nvGrpSpPr>
        <p:cNvPr id="359" name="Shape 359"/>
        <p:cNvGrpSpPr/>
        <p:nvPr/>
      </p:nvGrpSpPr>
      <p:grpSpPr>
        <a:xfrm>
          <a:off x="0" y="0"/>
          <a:ext cx="0" cy="0"/>
          <a:chOff x="0" y="0"/>
          <a:chExt cx="0" cy="0"/>
        </a:xfrm>
      </p:grpSpPr>
      <p:sp>
        <p:nvSpPr>
          <p:cNvPr id="360" name="Google Shape;360;p38"/>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61" name="Google Shape;361;p38"/>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62" name="Google Shape;362;p38"/>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63" name="Google Shape;363;p38"/>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4" name="Google Shape;364;p38"/>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lt1"/>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5" name="Google Shape;365;p38"/>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Clr>
                <a:schemeClr val="accent2"/>
              </a:buClr>
              <a:buSzPts val="1500"/>
              <a:buChar char="•"/>
              <a:defRPr>
                <a:solidFill>
                  <a:schemeClr val="lt1"/>
                </a:solidFill>
              </a:defRPr>
            </a:lvl1pPr>
            <a:lvl2pPr indent="-317500" lvl="1" marL="914400" algn="l">
              <a:lnSpc>
                <a:spcPct val="90000"/>
              </a:lnSpc>
              <a:spcBef>
                <a:spcPts val="400"/>
              </a:spcBef>
              <a:spcAft>
                <a:spcPts val="0"/>
              </a:spcAft>
              <a:buClr>
                <a:schemeClr val="accent2"/>
              </a:buClr>
              <a:buSzPts val="1400"/>
              <a:buChar char="•"/>
              <a:defRPr>
                <a:solidFill>
                  <a:schemeClr val="lt1"/>
                </a:solidFill>
              </a:defRPr>
            </a:lvl2pPr>
            <a:lvl3pPr indent="-304800" lvl="2" marL="1371600" algn="l">
              <a:lnSpc>
                <a:spcPct val="90000"/>
              </a:lnSpc>
              <a:spcBef>
                <a:spcPts val="400"/>
              </a:spcBef>
              <a:spcAft>
                <a:spcPts val="0"/>
              </a:spcAft>
              <a:buClr>
                <a:schemeClr val="accent2"/>
              </a:buClr>
              <a:buSzPts val="1200"/>
              <a:buChar char="•"/>
              <a:defRPr>
                <a:solidFill>
                  <a:schemeClr val="lt1"/>
                </a:solidFill>
              </a:defRPr>
            </a:lvl3pPr>
            <a:lvl4pPr indent="-298450" lvl="3" marL="1828800" algn="l">
              <a:lnSpc>
                <a:spcPct val="90000"/>
              </a:lnSpc>
              <a:spcBef>
                <a:spcPts val="400"/>
              </a:spcBef>
              <a:spcAft>
                <a:spcPts val="0"/>
              </a:spcAft>
              <a:buClr>
                <a:schemeClr val="accent2"/>
              </a:buClr>
              <a:buSzPts val="1100"/>
              <a:buChar char="•"/>
              <a:defRPr>
                <a:solidFill>
                  <a:schemeClr val="lt1"/>
                </a:solidFill>
              </a:defRPr>
            </a:lvl4pPr>
            <a:lvl5pPr indent="-285750" lvl="4" marL="2286000" algn="l">
              <a:lnSpc>
                <a:spcPct val="90000"/>
              </a:lnSpc>
              <a:spcBef>
                <a:spcPts val="400"/>
              </a:spcBef>
              <a:spcAft>
                <a:spcPts val="0"/>
              </a:spcAft>
              <a:buClr>
                <a:schemeClr val="accent2"/>
              </a:buClr>
              <a:buSzPts val="9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6" name="Google Shape;366;p3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7" name="Google Shape;367;p3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8" name="Google Shape;368;p3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navy blue">
  <p:cSld name="Comparison, navy blue">
    <p:bg>
      <p:bgPr>
        <a:solidFill>
          <a:schemeClr val="dk2"/>
        </a:solidFill>
      </p:bgPr>
    </p:bg>
    <p:spTree>
      <p:nvGrpSpPr>
        <p:cNvPr id="369" name="Shape 369"/>
        <p:cNvGrpSpPr/>
        <p:nvPr/>
      </p:nvGrpSpPr>
      <p:grpSpPr>
        <a:xfrm>
          <a:off x="0" y="0"/>
          <a:ext cx="0" cy="0"/>
          <a:chOff x="0" y="0"/>
          <a:chExt cx="0" cy="0"/>
        </a:xfrm>
      </p:grpSpPr>
      <p:sp>
        <p:nvSpPr>
          <p:cNvPr id="370" name="Google Shape;370;p39"/>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71" name="Google Shape;371;p39"/>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72" name="Google Shape;372;p39"/>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73" name="Google Shape;373;p39"/>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4" name="Google Shape;374;p39"/>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lt1"/>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5" name="Google Shape;375;p39"/>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SzPts val="1500"/>
              <a:buChar char="•"/>
              <a:defRPr>
                <a:solidFill>
                  <a:schemeClr val="lt1"/>
                </a:solidFill>
              </a:defRPr>
            </a:lvl1pPr>
            <a:lvl2pPr indent="-317500" lvl="1" marL="914400" algn="l">
              <a:lnSpc>
                <a:spcPct val="90000"/>
              </a:lnSpc>
              <a:spcBef>
                <a:spcPts val="400"/>
              </a:spcBef>
              <a:spcAft>
                <a:spcPts val="0"/>
              </a:spcAft>
              <a:buSzPts val="1400"/>
              <a:buChar char="•"/>
              <a:defRPr>
                <a:solidFill>
                  <a:schemeClr val="lt1"/>
                </a:solidFill>
              </a:defRPr>
            </a:lvl2pPr>
            <a:lvl3pPr indent="-304800" lvl="2" marL="1371600" algn="l">
              <a:lnSpc>
                <a:spcPct val="90000"/>
              </a:lnSpc>
              <a:spcBef>
                <a:spcPts val="400"/>
              </a:spcBef>
              <a:spcAft>
                <a:spcPts val="0"/>
              </a:spcAft>
              <a:buSzPts val="1200"/>
              <a:buChar char="•"/>
              <a:defRPr>
                <a:solidFill>
                  <a:schemeClr val="lt1"/>
                </a:solidFill>
              </a:defRPr>
            </a:lvl3pPr>
            <a:lvl4pPr indent="-298450" lvl="3" marL="1828800" algn="l">
              <a:lnSpc>
                <a:spcPct val="90000"/>
              </a:lnSpc>
              <a:spcBef>
                <a:spcPts val="400"/>
              </a:spcBef>
              <a:spcAft>
                <a:spcPts val="0"/>
              </a:spcAft>
              <a:buSzPts val="1100"/>
              <a:buChar char="•"/>
              <a:defRPr>
                <a:solidFill>
                  <a:schemeClr val="lt1"/>
                </a:solidFill>
              </a:defRPr>
            </a:lvl4pPr>
            <a:lvl5pPr indent="-285750" lvl="4" marL="2286000" algn="l">
              <a:lnSpc>
                <a:spcPct val="90000"/>
              </a:lnSpc>
              <a:spcBef>
                <a:spcPts val="400"/>
              </a:spcBef>
              <a:spcAft>
                <a:spcPts val="0"/>
              </a:spcAft>
              <a:buSzPts val="9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6" name="Google Shape;376;p3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7" name="Google Shape;377;p3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8" name="Google Shape;378;p3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green">
  <p:cSld name="Comparison, green">
    <p:bg>
      <p:bgPr>
        <a:solidFill>
          <a:srgbClr val="C7EBBA"/>
        </a:solidFill>
      </p:bgPr>
    </p:bg>
    <p:spTree>
      <p:nvGrpSpPr>
        <p:cNvPr id="379" name="Shape 379"/>
        <p:cNvGrpSpPr/>
        <p:nvPr/>
      </p:nvGrpSpPr>
      <p:grpSpPr>
        <a:xfrm>
          <a:off x="0" y="0"/>
          <a:ext cx="0" cy="0"/>
          <a:chOff x="0" y="0"/>
          <a:chExt cx="0" cy="0"/>
        </a:xfrm>
      </p:grpSpPr>
      <p:sp>
        <p:nvSpPr>
          <p:cNvPr id="380" name="Google Shape;380;p40"/>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81" name="Google Shape;381;p40"/>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82" name="Google Shape;382;p40"/>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3" name="Google Shape;383;p40"/>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4" name="Google Shape;384;p40"/>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5" name="Google Shape;385;p40"/>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6" name="Google Shape;386;p4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7" name="Google Shape;387;p4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8" name="Google Shape;388;p4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eal">
  <p:cSld name="Comparison, teal">
    <p:bg>
      <p:bgPr>
        <a:solidFill>
          <a:srgbClr val="B2E0E0"/>
        </a:solidFill>
      </p:bgPr>
    </p:bg>
    <p:spTree>
      <p:nvGrpSpPr>
        <p:cNvPr id="389" name="Shape 389"/>
        <p:cNvGrpSpPr/>
        <p:nvPr/>
      </p:nvGrpSpPr>
      <p:grpSpPr>
        <a:xfrm>
          <a:off x="0" y="0"/>
          <a:ext cx="0" cy="0"/>
          <a:chOff x="0" y="0"/>
          <a:chExt cx="0" cy="0"/>
        </a:xfrm>
      </p:grpSpPr>
      <p:sp>
        <p:nvSpPr>
          <p:cNvPr id="390" name="Google Shape;390;p41"/>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91" name="Google Shape;391;p41"/>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92" name="Google Shape;392;p41"/>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93" name="Google Shape;393;p41"/>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4" name="Google Shape;394;p41"/>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5" name="Google Shape;395;p41"/>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6" name="Google Shape;396;p41"/>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7" name="Google Shape;397;p41"/>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8" name="Google Shape;398;p41"/>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red">
  <p:cSld name="Comparison, red">
    <p:bg>
      <p:bgPr>
        <a:solidFill>
          <a:srgbClr val="FFCCC4"/>
        </a:solidFill>
      </p:bgPr>
    </p:bg>
    <p:spTree>
      <p:nvGrpSpPr>
        <p:cNvPr id="399" name="Shape 399"/>
        <p:cNvGrpSpPr/>
        <p:nvPr/>
      </p:nvGrpSpPr>
      <p:grpSpPr>
        <a:xfrm>
          <a:off x="0" y="0"/>
          <a:ext cx="0" cy="0"/>
          <a:chOff x="0" y="0"/>
          <a:chExt cx="0" cy="0"/>
        </a:xfrm>
      </p:grpSpPr>
      <p:sp>
        <p:nvSpPr>
          <p:cNvPr id="400" name="Google Shape;400;p42"/>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401" name="Google Shape;401;p42"/>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402" name="Google Shape;402;p42"/>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3" name="Google Shape;403;p42"/>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4" name="Google Shape;404;p42"/>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5" name="Google Shape;405;p42"/>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6" name="Google Shape;406;p42"/>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7" name="Google Shape;407;p42"/>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8" name="Google Shape;408;p42"/>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yellow">
  <p:cSld name="Comparison, yellow">
    <p:bg>
      <p:bgPr>
        <a:solidFill>
          <a:srgbClr val="FFF0B0"/>
        </a:solidFill>
      </p:bgPr>
    </p:bg>
    <p:spTree>
      <p:nvGrpSpPr>
        <p:cNvPr id="409" name="Shape 409"/>
        <p:cNvGrpSpPr/>
        <p:nvPr/>
      </p:nvGrpSpPr>
      <p:grpSpPr>
        <a:xfrm>
          <a:off x="0" y="0"/>
          <a:ext cx="0" cy="0"/>
          <a:chOff x="0" y="0"/>
          <a:chExt cx="0" cy="0"/>
        </a:xfrm>
      </p:grpSpPr>
      <p:sp>
        <p:nvSpPr>
          <p:cNvPr id="410" name="Google Shape;410;p43"/>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411" name="Google Shape;411;p43"/>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412" name="Google Shape;412;p43"/>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13" name="Google Shape;413;p43"/>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4" name="Google Shape;414;p43"/>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5" name="Google Shape;415;p43"/>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6" name="Google Shape;416;p4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7" name="Google Shape;417;p4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8" name="Google Shape;418;p4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1 image">
  <p:cSld name="Headline and 1 image">
    <p:spTree>
      <p:nvGrpSpPr>
        <p:cNvPr id="419" name="Shape 419"/>
        <p:cNvGrpSpPr/>
        <p:nvPr/>
      </p:nvGrpSpPr>
      <p:grpSpPr>
        <a:xfrm>
          <a:off x="0" y="0"/>
          <a:ext cx="0" cy="0"/>
          <a:chOff x="0" y="0"/>
          <a:chExt cx="0" cy="0"/>
        </a:xfrm>
      </p:grpSpPr>
      <p:sp>
        <p:nvSpPr>
          <p:cNvPr id="420" name="Google Shape;420;p44"/>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1" name="Google Shape;421;p44"/>
          <p:cNvSpPr/>
          <p:nvPr>
            <p:ph idx="2" type="pic"/>
          </p:nvPr>
        </p:nvSpPr>
        <p:spPr>
          <a:xfrm>
            <a:off x="450056" y="1439466"/>
            <a:ext cx="8242697" cy="3306365"/>
          </a:xfrm>
          <a:prstGeom prst="rect">
            <a:avLst/>
          </a:prstGeom>
          <a:noFill/>
          <a:ln>
            <a:noFill/>
          </a:ln>
        </p:spPr>
      </p:sp>
      <p:sp>
        <p:nvSpPr>
          <p:cNvPr id="422" name="Google Shape;422;p4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3" name="Google Shape;423;p4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4" name="Google Shape;424;p4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2 images">
  <p:cSld name="Headline and 2 images">
    <p:spTree>
      <p:nvGrpSpPr>
        <p:cNvPr id="425" name="Shape 425"/>
        <p:cNvGrpSpPr/>
        <p:nvPr/>
      </p:nvGrpSpPr>
      <p:grpSpPr>
        <a:xfrm>
          <a:off x="0" y="0"/>
          <a:ext cx="0" cy="0"/>
          <a:chOff x="0" y="0"/>
          <a:chExt cx="0" cy="0"/>
        </a:xfrm>
      </p:grpSpPr>
      <p:sp>
        <p:nvSpPr>
          <p:cNvPr id="426" name="Google Shape;426;p45"/>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7" name="Google Shape;427;p45"/>
          <p:cNvSpPr/>
          <p:nvPr>
            <p:ph idx="2" type="pic"/>
          </p:nvPr>
        </p:nvSpPr>
        <p:spPr>
          <a:xfrm>
            <a:off x="450056" y="1439466"/>
            <a:ext cx="3986213" cy="3306365"/>
          </a:xfrm>
          <a:prstGeom prst="rect">
            <a:avLst/>
          </a:prstGeom>
          <a:noFill/>
          <a:ln>
            <a:noFill/>
          </a:ln>
        </p:spPr>
      </p:sp>
      <p:sp>
        <p:nvSpPr>
          <p:cNvPr id="428" name="Google Shape;428;p45"/>
          <p:cNvSpPr/>
          <p:nvPr>
            <p:ph idx="3" type="pic"/>
          </p:nvPr>
        </p:nvSpPr>
        <p:spPr>
          <a:xfrm>
            <a:off x="4705350" y="1439466"/>
            <a:ext cx="3986213" cy="3306365"/>
          </a:xfrm>
          <a:prstGeom prst="rect">
            <a:avLst/>
          </a:prstGeom>
          <a:noFill/>
          <a:ln>
            <a:noFill/>
          </a:ln>
        </p:spPr>
      </p:sp>
      <p:sp>
        <p:nvSpPr>
          <p:cNvPr id="429" name="Google Shape;429;p4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0" name="Google Shape;430;p4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1" name="Google Shape;431;p4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2 images, text">
  <p:cSld name="Headline and 2 images, text">
    <p:spTree>
      <p:nvGrpSpPr>
        <p:cNvPr id="432" name="Shape 432"/>
        <p:cNvGrpSpPr/>
        <p:nvPr/>
      </p:nvGrpSpPr>
      <p:grpSpPr>
        <a:xfrm>
          <a:off x="0" y="0"/>
          <a:ext cx="0" cy="0"/>
          <a:chOff x="0" y="0"/>
          <a:chExt cx="0" cy="0"/>
        </a:xfrm>
      </p:grpSpPr>
      <p:sp>
        <p:nvSpPr>
          <p:cNvPr id="433" name="Google Shape;433;p46"/>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4" name="Google Shape;434;p46"/>
          <p:cNvSpPr/>
          <p:nvPr>
            <p:ph idx="2" type="pic"/>
          </p:nvPr>
        </p:nvSpPr>
        <p:spPr>
          <a:xfrm>
            <a:off x="450056" y="1439466"/>
            <a:ext cx="3986213" cy="2319734"/>
          </a:xfrm>
          <a:prstGeom prst="rect">
            <a:avLst/>
          </a:prstGeom>
          <a:noFill/>
          <a:ln>
            <a:noFill/>
          </a:ln>
        </p:spPr>
      </p:sp>
      <p:sp>
        <p:nvSpPr>
          <p:cNvPr id="435" name="Google Shape;435;p46"/>
          <p:cNvSpPr txBox="1"/>
          <p:nvPr>
            <p:ph idx="1" type="body"/>
          </p:nvPr>
        </p:nvSpPr>
        <p:spPr>
          <a:xfrm>
            <a:off x="450056" y="3919538"/>
            <a:ext cx="3986213"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6" name="Google Shape;436;p46"/>
          <p:cNvSpPr/>
          <p:nvPr>
            <p:ph idx="3" type="pic"/>
          </p:nvPr>
        </p:nvSpPr>
        <p:spPr>
          <a:xfrm>
            <a:off x="4705350" y="1439466"/>
            <a:ext cx="3986213" cy="2319734"/>
          </a:xfrm>
          <a:prstGeom prst="rect">
            <a:avLst/>
          </a:prstGeom>
          <a:noFill/>
          <a:ln>
            <a:noFill/>
          </a:ln>
        </p:spPr>
      </p:sp>
      <p:sp>
        <p:nvSpPr>
          <p:cNvPr id="437" name="Google Shape;437;p46"/>
          <p:cNvSpPr txBox="1"/>
          <p:nvPr>
            <p:ph idx="4" type="body"/>
          </p:nvPr>
        </p:nvSpPr>
        <p:spPr>
          <a:xfrm>
            <a:off x="4706541" y="3919538"/>
            <a:ext cx="3986213"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8" name="Google Shape;438;p4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9" name="Google Shape;439;p4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0" name="Google Shape;440;p4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3 images">
  <p:cSld name="Headline and 3 images">
    <p:spTree>
      <p:nvGrpSpPr>
        <p:cNvPr id="441" name="Shape 441"/>
        <p:cNvGrpSpPr/>
        <p:nvPr/>
      </p:nvGrpSpPr>
      <p:grpSpPr>
        <a:xfrm>
          <a:off x="0" y="0"/>
          <a:ext cx="0" cy="0"/>
          <a:chOff x="0" y="0"/>
          <a:chExt cx="0" cy="0"/>
        </a:xfrm>
      </p:grpSpPr>
      <p:sp>
        <p:nvSpPr>
          <p:cNvPr id="442" name="Google Shape;442;p47"/>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3" name="Google Shape;443;p47"/>
          <p:cNvSpPr/>
          <p:nvPr>
            <p:ph idx="2" type="pic"/>
          </p:nvPr>
        </p:nvSpPr>
        <p:spPr>
          <a:xfrm>
            <a:off x="450056" y="1439466"/>
            <a:ext cx="2568179" cy="3306365"/>
          </a:xfrm>
          <a:prstGeom prst="rect">
            <a:avLst/>
          </a:prstGeom>
          <a:noFill/>
          <a:ln>
            <a:noFill/>
          </a:ln>
        </p:spPr>
      </p:sp>
      <p:sp>
        <p:nvSpPr>
          <p:cNvPr id="444" name="Google Shape;444;p47"/>
          <p:cNvSpPr/>
          <p:nvPr>
            <p:ph idx="3" type="pic"/>
          </p:nvPr>
        </p:nvSpPr>
        <p:spPr>
          <a:xfrm>
            <a:off x="3287911" y="1439466"/>
            <a:ext cx="2568179" cy="3306365"/>
          </a:xfrm>
          <a:prstGeom prst="rect">
            <a:avLst/>
          </a:prstGeom>
          <a:noFill/>
          <a:ln>
            <a:noFill/>
          </a:ln>
        </p:spPr>
      </p:sp>
      <p:sp>
        <p:nvSpPr>
          <p:cNvPr id="445" name="Google Shape;445;p47"/>
          <p:cNvSpPr/>
          <p:nvPr>
            <p:ph idx="4" type="pic"/>
          </p:nvPr>
        </p:nvSpPr>
        <p:spPr>
          <a:xfrm>
            <a:off x="6125765" y="1439466"/>
            <a:ext cx="2568179" cy="3306365"/>
          </a:xfrm>
          <a:prstGeom prst="rect">
            <a:avLst/>
          </a:prstGeom>
          <a:noFill/>
          <a:ln>
            <a:noFill/>
          </a:ln>
        </p:spPr>
      </p:sp>
      <p:sp>
        <p:nvSpPr>
          <p:cNvPr id="446" name="Google Shape;446;p4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7" name="Google Shape;447;p4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8" name="Google Shape;448;p4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3 images, text">
  <p:cSld name="Headline and 3 images, text">
    <p:spTree>
      <p:nvGrpSpPr>
        <p:cNvPr id="449" name="Shape 449"/>
        <p:cNvGrpSpPr/>
        <p:nvPr/>
      </p:nvGrpSpPr>
      <p:grpSpPr>
        <a:xfrm>
          <a:off x="0" y="0"/>
          <a:ext cx="0" cy="0"/>
          <a:chOff x="0" y="0"/>
          <a:chExt cx="0" cy="0"/>
        </a:xfrm>
      </p:grpSpPr>
      <p:sp>
        <p:nvSpPr>
          <p:cNvPr id="450" name="Google Shape;450;p48"/>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1" name="Google Shape;451;p48"/>
          <p:cNvSpPr/>
          <p:nvPr>
            <p:ph idx="2" type="pic"/>
          </p:nvPr>
        </p:nvSpPr>
        <p:spPr>
          <a:xfrm>
            <a:off x="450056" y="1439466"/>
            <a:ext cx="2568179" cy="2319734"/>
          </a:xfrm>
          <a:prstGeom prst="rect">
            <a:avLst/>
          </a:prstGeom>
          <a:noFill/>
          <a:ln>
            <a:noFill/>
          </a:ln>
        </p:spPr>
      </p:sp>
      <p:sp>
        <p:nvSpPr>
          <p:cNvPr id="452" name="Google Shape;452;p48"/>
          <p:cNvSpPr txBox="1"/>
          <p:nvPr>
            <p:ph idx="1" type="body"/>
          </p:nvPr>
        </p:nvSpPr>
        <p:spPr>
          <a:xfrm>
            <a:off x="450056" y="3919538"/>
            <a:ext cx="2568179"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3" name="Google Shape;453;p48"/>
          <p:cNvSpPr/>
          <p:nvPr>
            <p:ph idx="3" type="pic"/>
          </p:nvPr>
        </p:nvSpPr>
        <p:spPr>
          <a:xfrm>
            <a:off x="3287911" y="1439466"/>
            <a:ext cx="2568179" cy="2319734"/>
          </a:xfrm>
          <a:prstGeom prst="rect">
            <a:avLst/>
          </a:prstGeom>
          <a:noFill/>
          <a:ln>
            <a:noFill/>
          </a:ln>
        </p:spPr>
      </p:sp>
      <p:sp>
        <p:nvSpPr>
          <p:cNvPr id="454" name="Google Shape;454;p48"/>
          <p:cNvSpPr txBox="1"/>
          <p:nvPr>
            <p:ph idx="4" type="body"/>
          </p:nvPr>
        </p:nvSpPr>
        <p:spPr>
          <a:xfrm>
            <a:off x="3287911" y="3919538"/>
            <a:ext cx="2568179"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5" name="Google Shape;455;p48"/>
          <p:cNvSpPr/>
          <p:nvPr>
            <p:ph idx="5" type="pic"/>
          </p:nvPr>
        </p:nvSpPr>
        <p:spPr>
          <a:xfrm>
            <a:off x="6125765" y="1439466"/>
            <a:ext cx="2568179" cy="2319734"/>
          </a:xfrm>
          <a:prstGeom prst="rect">
            <a:avLst/>
          </a:prstGeom>
          <a:noFill/>
          <a:ln>
            <a:noFill/>
          </a:ln>
        </p:spPr>
      </p:sp>
      <p:sp>
        <p:nvSpPr>
          <p:cNvPr id="456" name="Google Shape;456;p48"/>
          <p:cNvSpPr txBox="1"/>
          <p:nvPr>
            <p:ph idx="6" type="body"/>
          </p:nvPr>
        </p:nvSpPr>
        <p:spPr>
          <a:xfrm>
            <a:off x="6125765" y="3919538"/>
            <a:ext cx="2568179"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7" name="Google Shape;457;p4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8" name="Google Shape;458;p4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9" name="Google Shape;459;p4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4 images">
  <p:cSld name="Headline and 4 images">
    <p:spTree>
      <p:nvGrpSpPr>
        <p:cNvPr id="460" name="Shape 460"/>
        <p:cNvGrpSpPr/>
        <p:nvPr/>
      </p:nvGrpSpPr>
      <p:grpSpPr>
        <a:xfrm>
          <a:off x="0" y="0"/>
          <a:ext cx="0" cy="0"/>
          <a:chOff x="0" y="0"/>
          <a:chExt cx="0" cy="0"/>
        </a:xfrm>
      </p:grpSpPr>
      <p:sp>
        <p:nvSpPr>
          <p:cNvPr id="461" name="Google Shape;461;p49"/>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2" name="Google Shape;462;p49"/>
          <p:cNvSpPr/>
          <p:nvPr>
            <p:ph idx="2" type="pic"/>
          </p:nvPr>
        </p:nvSpPr>
        <p:spPr>
          <a:xfrm>
            <a:off x="450056" y="1439466"/>
            <a:ext cx="1837730" cy="3306365"/>
          </a:xfrm>
          <a:prstGeom prst="rect">
            <a:avLst/>
          </a:prstGeom>
          <a:noFill/>
          <a:ln>
            <a:noFill/>
          </a:ln>
        </p:spPr>
      </p:sp>
      <p:sp>
        <p:nvSpPr>
          <p:cNvPr id="463" name="Google Shape;463;p49"/>
          <p:cNvSpPr/>
          <p:nvPr>
            <p:ph idx="3" type="pic"/>
          </p:nvPr>
        </p:nvSpPr>
        <p:spPr>
          <a:xfrm>
            <a:off x="2585045" y="1439466"/>
            <a:ext cx="1837730" cy="3306365"/>
          </a:xfrm>
          <a:prstGeom prst="rect">
            <a:avLst/>
          </a:prstGeom>
          <a:noFill/>
          <a:ln>
            <a:noFill/>
          </a:ln>
        </p:spPr>
      </p:sp>
      <p:sp>
        <p:nvSpPr>
          <p:cNvPr id="464" name="Google Shape;464;p49"/>
          <p:cNvSpPr/>
          <p:nvPr>
            <p:ph idx="4" type="pic"/>
          </p:nvPr>
        </p:nvSpPr>
        <p:spPr>
          <a:xfrm>
            <a:off x="4720034" y="1439466"/>
            <a:ext cx="1837730" cy="3306365"/>
          </a:xfrm>
          <a:prstGeom prst="rect">
            <a:avLst/>
          </a:prstGeom>
          <a:noFill/>
          <a:ln>
            <a:noFill/>
          </a:ln>
        </p:spPr>
      </p:sp>
      <p:sp>
        <p:nvSpPr>
          <p:cNvPr id="465" name="Google Shape;465;p49"/>
          <p:cNvSpPr/>
          <p:nvPr>
            <p:ph idx="5" type="pic"/>
          </p:nvPr>
        </p:nvSpPr>
        <p:spPr>
          <a:xfrm>
            <a:off x="6855023" y="1439466"/>
            <a:ext cx="1837730" cy="3306365"/>
          </a:xfrm>
          <a:prstGeom prst="rect">
            <a:avLst/>
          </a:prstGeom>
          <a:noFill/>
          <a:ln>
            <a:noFill/>
          </a:ln>
        </p:spPr>
      </p:sp>
      <p:sp>
        <p:nvSpPr>
          <p:cNvPr id="466" name="Google Shape;466;p4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7" name="Google Shape;467;p4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8" name="Google Shape;468;p4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4 images, text">
  <p:cSld name="Headline and 4 images, text">
    <p:spTree>
      <p:nvGrpSpPr>
        <p:cNvPr id="469" name="Shape 469"/>
        <p:cNvGrpSpPr/>
        <p:nvPr/>
      </p:nvGrpSpPr>
      <p:grpSpPr>
        <a:xfrm>
          <a:off x="0" y="0"/>
          <a:ext cx="0" cy="0"/>
          <a:chOff x="0" y="0"/>
          <a:chExt cx="0" cy="0"/>
        </a:xfrm>
      </p:grpSpPr>
      <p:sp>
        <p:nvSpPr>
          <p:cNvPr id="470" name="Google Shape;470;p50"/>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1" name="Google Shape;471;p50"/>
          <p:cNvSpPr/>
          <p:nvPr>
            <p:ph idx="2" type="pic"/>
          </p:nvPr>
        </p:nvSpPr>
        <p:spPr>
          <a:xfrm>
            <a:off x="450056" y="1439466"/>
            <a:ext cx="1837730" cy="2319734"/>
          </a:xfrm>
          <a:prstGeom prst="rect">
            <a:avLst/>
          </a:prstGeom>
          <a:noFill/>
          <a:ln>
            <a:noFill/>
          </a:ln>
        </p:spPr>
      </p:sp>
      <p:sp>
        <p:nvSpPr>
          <p:cNvPr id="472" name="Google Shape;472;p50"/>
          <p:cNvSpPr txBox="1"/>
          <p:nvPr>
            <p:ph idx="1" type="body"/>
          </p:nvPr>
        </p:nvSpPr>
        <p:spPr>
          <a:xfrm>
            <a:off x="450056" y="3919538"/>
            <a:ext cx="1837730"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3" name="Google Shape;473;p50"/>
          <p:cNvSpPr/>
          <p:nvPr>
            <p:ph idx="3" type="pic"/>
          </p:nvPr>
        </p:nvSpPr>
        <p:spPr>
          <a:xfrm>
            <a:off x="2585045" y="1439466"/>
            <a:ext cx="1837730" cy="2319734"/>
          </a:xfrm>
          <a:prstGeom prst="rect">
            <a:avLst/>
          </a:prstGeom>
          <a:noFill/>
          <a:ln>
            <a:noFill/>
          </a:ln>
        </p:spPr>
      </p:sp>
      <p:sp>
        <p:nvSpPr>
          <p:cNvPr id="474" name="Google Shape;474;p50"/>
          <p:cNvSpPr txBox="1"/>
          <p:nvPr>
            <p:ph idx="4" type="body"/>
          </p:nvPr>
        </p:nvSpPr>
        <p:spPr>
          <a:xfrm>
            <a:off x="2585045" y="3919538"/>
            <a:ext cx="1837730"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5" name="Google Shape;475;p50"/>
          <p:cNvSpPr/>
          <p:nvPr>
            <p:ph idx="5" type="pic"/>
          </p:nvPr>
        </p:nvSpPr>
        <p:spPr>
          <a:xfrm>
            <a:off x="4720034" y="1439466"/>
            <a:ext cx="1837730" cy="2319734"/>
          </a:xfrm>
          <a:prstGeom prst="rect">
            <a:avLst/>
          </a:prstGeom>
          <a:noFill/>
          <a:ln>
            <a:noFill/>
          </a:ln>
        </p:spPr>
      </p:sp>
      <p:sp>
        <p:nvSpPr>
          <p:cNvPr id="476" name="Google Shape;476;p50"/>
          <p:cNvSpPr txBox="1"/>
          <p:nvPr>
            <p:ph idx="6" type="body"/>
          </p:nvPr>
        </p:nvSpPr>
        <p:spPr>
          <a:xfrm>
            <a:off x="4720034" y="3919538"/>
            <a:ext cx="1837730"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7" name="Google Shape;477;p50"/>
          <p:cNvSpPr/>
          <p:nvPr>
            <p:ph idx="7" type="pic"/>
          </p:nvPr>
        </p:nvSpPr>
        <p:spPr>
          <a:xfrm>
            <a:off x="6855023" y="1439466"/>
            <a:ext cx="1837730" cy="2319734"/>
          </a:xfrm>
          <a:prstGeom prst="rect">
            <a:avLst/>
          </a:prstGeom>
          <a:noFill/>
          <a:ln>
            <a:noFill/>
          </a:ln>
        </p:spPr>
      </p:sp>
      <p:sp>
        <p:nvSpPr>
          <p:cNvPr id="478" name="Google Shape;478;p50"/>
          <p:cNvSpPr txBox="1"/>
          <p:nvPr>
            <p:ph idx="8" type="body"/>
          </p:nvPr>
        </p:nvSpPr>
        <p:spPr>
          <a:xfrm>
            <a:off x="6855023" y="3919538"/>
            <a:ext cx="1837730"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9" name="Google Shape;479;p5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0" name="Google Shape;480;p5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1" name="Google Shape;481;p5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p:cSld name="Headline only">
    <p:spTree>
      <p:nvGrpSpPr>
        <p:cNvPr id="482" name="Shape 482"/>
        <p:cNvGrpSpPr/>
        <p:nvPr/>
      </p:nvGrpSpPr>
      <p:grpSpPr>
        <a:xfrm>
          <a:off x="0" y="0"/>
          <a:ext cx="0" cy="0"/>
          <a:chOff x="0" y="0"/>
          <a:chExt cx="0" cy="0"/>
        </a:xfrm>
      </p:grpSpPr>
      <p:sp>
        <p:nvSpPr>
          <p:cNvPr id="483" name="Google Shape;483;p51"/>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4" name="Google Shape;484;p51"/>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5" name="Google Shape;485;p51"/>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6" name="Google Shape;486;p51"/>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light blue lines">
  <p:cSld name="Headline only, light blue lines">
    <p:spTree>
      <p:nvGrpSpPr>
        <p:cNvPr id="487" name="Shape 487"/>
        <p:cNvGrpSpPr/>
        <p:nvPr/>
      </p:nvGrpSpPr>
      <p:grpSpPr>
        <a:xfrm>
          <a:off x="0" y="0"/>
          <a:ext cx="0" cy="0"/>
          <a:chOff x="0" y="0"/>
          <a:chExt cx="0" cy="0"/>
        </a:xfrm>
      </p:grpSpPr>
      <p:sp>
        <p:nvSpPr>
          <p:cNvPr id="488" name="Google Shape;488;p52"/>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9" name="Google Shape;489;p52"/>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0" name="Google Shape;490;p52"/>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1" name="Google Shape;491;p52"/>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492" name="Google Shape;492;p52"/>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sand lines">
  <p:cSld name="Headline only, sand lines">
    <p:spTree>
      <p:nvGrpSpPr>
        <p:cNvPr id="493" name="Shape 493"/>
        <p:cNvGrpSpPr/>
        <p:nvPr/>
      </p:nvGrpSpPr>
      <p:grpSpPr>
        <a:xfrm>
          <a:off x="0" y="0"/>
          <a:ext cx="0" cy="0"/>
          <a:chOff x="0" y="0"/>
          <a:chExt cx="0" cy="0"/>
        </a:xfrm>
      </p:grpSpPr>
      <p:sp>
        <p:nvSpPr>
          <p:cNvPr id="494" name="Google Shape;494;p53"/>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5" name="Google Shape;495;p5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6" name="Google Shape;496;p5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7" name="Google Shape;497;p5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498" name="Google Shape;498;p53"/>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light blue">
  <p:cSld name="Headline only, light blue">
    <p:bg>
      <p:bgPr>
        <a:solidFill>
          <a:schemeClr val="accent4"/>
        </a:solidFill>
      </p:bgPr>
    </p:bg>
    <p:spTree>
      <p:nvGrpSpPr>
        <p:cNvPr id="499" name="Shape 499"/>
        <p:cNvGrpSpPr/>
        <p:nvPr/>
      </p:nvGrpSpPr>
      <p:grpSpPr>
        <a:xfrm>
          <a:off x="0" y="0"/>
          <a:ext cx="0" cy="0"/>
          <a:chOff x="0" y="0"/>
          <a:chExt cx="0" cy="0"/>
        </a:xfrm>
      </p:grpSpPr>
      <p:sp>
        <p:nvSpPr>
          <p:cNvPr id="500" name="Google Shape;500;p54"/>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01" name="Google Shape;501;p5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2" name="Google Shape;502;p5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3" name="Google Shape;503;p5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504" name="Google Shape;504;p54"/>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sand">
  <p:cSld name="Headline only, sand">
    <p:bg>
      <p:bgPr>
        <a:solidFill>
          <a:schemeClr val="lt2"/>
        </a:solidFill>
      </p:bgPr>
    </p:bg>
    <p:spTree>
      <p:nvGrpSpPr>
        <p:cNvPr id="505" name="Shape 505"/>
        <p:cNvGrpSpPr/>
        <p:nvPr/>
      </p:nvGrpSpPr>
      <p:grpSpPr>
        <a:xfrm>
          <a:off x="0" y="0"/>
          <a:ext cx="0" cy="0"/>
          <a:chOff x="0" y="0"/>
          <a:chExt cx="0" cy="0"/>
        </a:xfrm>
      </p:grpSpPr>
      <p:sp>
        <p:nvSpPr>
          <p:cNvPr id="506" name="Google Shape;506;p55"/>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07" name="Google Shape;507;p5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8" name="Google Shape;508;p5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9" name="Google Shape;509;p5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510" name="Google Shape;510;p55"/>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type="blank">
  <p:cSld name="BLANK">
    <p:spTree>
      <p:nvGrpSpPr>
        <p:cNvPr id="511" name="Shape 511"/>
        <p:cNvGrpSpPr/>
        <p:nvPr/>
      </p:nvGrpSpPr>
      <p:grpSpPr>
        <a:xfrm>
          <a:off x="0" y="0"/>
          <a:ext cx="0" cy="0"/>
          <a:chOff x="0" y="0"/>
          <a:chExt cx="0" cy="0"/>
        </a:xfrm>
      </p:grpSpPr>
      <p:sp>
        <p:nvSpPr>
          <p:cNvPr id="512" name="Google Shape;512;p5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3" name="Google Shape;513;p5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4" name="Google Shape;514;p5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top">
  <p:cSld name="Headline and content, top">
    <p:spTree>
      <p:nvGrpSpPr>
        <p:cNvPr id="515" name="Shape 515"/>
        <p:cNvGrpSpPr/>
        <p:nvPr/>
      </p:nvGrpSpPr>
      <p:grpSpPr>
        <a:xfrm>
          <a:off x="0" y="0"/>
          <a:ext cx="0" cy="0"/>
          <a:chOff x="0" y="0"/>
          <a:chExt cx="0" cy="0"/>
        </a:xfrm>
      </p:grpSpPr>
      <p:sp>
        <p:nvSpPr>
          <p:cNvPr id="516" name="Google Shape;516;p57"/>
          <p:cNvSpPr txBox="1"/>
          <p:nvPr>
            <p:ph type="title"/>
          </p:nvPr>
        </p:nvSpPr>
        <p:spPr>
          <a:xfrm>
            <a:off x="755073" y="245131"/>
            <a:ext cx="7937681" cy="443345"/>
          </a:xfrm>
          <a:prstGeom prst="rect">
            <a:avLst/>
          </a:prstGeom>
          <a:noFill/>
          <a:ln>
            <a:noFill/>
          </a:ln>
        </p:spPr>
        <p:txBody>
          <a:bodyPr anchorCtr="0" anchor="ctr" bIns="34275" lIns="68575" spcFirstLastPara="1" rIns="68575" wrap="square" tIns="81000">
            <a:noAutofit/>
          </a:bodyPr>
          <a:lstStyle>
            <a:lvl1pPr lvl="0" algn="l">
              <a:lnSpc>
                <a:spcPct val="90000"/>
              </a:lnSpc>
              <a:spcBef>
                <a:spcPts val="0"/>
              </a:spcBef>
              <a:spcAft>
                <a:spcPts val="0"/>
              </a:spcAft>
              <a:buClr>
                <a:schemeClr val="dk2"/>
              </a:buClr>
              <a:buSzPts val="2400"/>
              <a:buFont typeface="Figtree"/>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7" name="Google Shape;517;p57"/>
          <p:cNvSpPr txBox="1"/>
          <p:nvPr>
            <p:ph idx="1" type="body"/>
          </p:nvPr>
        </p:nvSpPr>
        <p:spPr>
          <a:xfrm>
            <a:off x="450056" y="1025129"/>
            <a:ext cx="8242697" cy="371948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8" name="Google Shape;518;p5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9" name="Google Shape;519;p5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0" name="Google Shape;520;p5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top">
  <p:cSld name="Headline only, top">
    <p:spTree>
      <p:nvGrpSpPr>
        <p:cNvPr id="521" name="Shape 521"/>
        <p:cNvGrpSpPr/>
        <p:nvPr/>
      </p:nvGrpSpPr>
      <p:grpSpPr>
        <a:xfrm>
          <a:off x="0" y="0"/>
          <a:ext cx="0" cy="0"/>
          <a:chOff x="0" y="0"/>
          <a:chExt cx="0" cy="0"/>
        </a:xfrm>
      </p:grpSpPr>
      <p:sp>
        <p:nvSpPr>
          <p:cNvPr id="522" name="Google Shape;522;p58"/>
          <p:cNvSpPr txBox="1"/>
          <p:nvPr>
            <p:ph type="title"/>
          </p:nvPr>
        </p:nvSpPr>
        <p:spPr>
          <a:xfrm>
            <a:off x="755073" y="245131"/>
            <a:ext cx="7937681" cy="443345"/>
          </a:xfrm>
          <a:prstGeom prst="rect">
            <a:avLst/>
          </a:prstGeom>
          <a:noFill/>
          <a:ln>
            <a:noFill/>
          </a:ln>
        </p:spPr>
        <p:txBody>
          <a:bodyPr anchorCtr="0" anchor="ctr" bIns="34275" lIns="68575" spcFirstLastPara="1" rIns="68575" wrap="square" tIns="81000">
            <a:noAutofit/>
          </a:bodyPr>
          <a:lstStyle>
            <a:lvl1pPr lvl="0" algn="l">
              <a:lnSpc>
                <a:spcPct val="90000"/>
              </a:lnSpc>
              <a:spcBef>
                <a:spcPts val="0"/>
              </a:spcBef>
              <a:spcAft>
                <a:spcPts val="0"/>
              </a:spcAft>
              <a:buClr>
                <a:schemeClr val="dk2"/>
              </a:buClr>
              <a:buSzPts val="2400"/>
              <a:buFont typeface="Figtree"/>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23" name="Google Shape;523;p5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4" name="Google Shape;524;p5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5" name="Google Shape;525;p5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howMasterSp="0">
  <p:cSld name="Logo">
    <p:bg>
      <p:bgPr>
        <a:solidFill>
          <a:schemeClr val="accent1"/>
        </a:solidFill>
      </p:bgPr>
    </p:bg>
    <p:spTree>
      <p:nvGrpSpPr>
        <p:cNvPr id="526" name="Shape 526"/>
        <p:cNvGrpSpPr/>
        <p:nvPr/>
      </p:nvGrpSpPr>
      <p:grpSpPr>
        <a:xfrm>
          <a:off x="0" y="0"/>
          <a:ext cx="0" cy="0"/>
          <a:chOff x="0" y="0"/>
          <a:chExt cx="0" cy="0"/>
        </a:xfrm>
      </p:grpSpPr>
      <p:pic>
        <p:nvPicPr>
          <p:cNvPr id="527" name="Google Shape;527;p59"/>
          <p:cNvPicPr preferRelativeResize="0"/>
          <p:nvPr/>
        </p:nvPicPr>
        <p:blipFill rotWithShape="1">
          <a:blip r:embed="rId2">
            <a:alphaModFix/>
          </a:blip>
          <a:srcRect b="0" l="0" r="0" t="0"/>
          <a:stretch/>
        </p:blipFill>
        <p:spPr>
          <a:xfrm>
            <a:off x="3603285" y="1277415"/>
            <a:ext cx="1937430" cy="2168075"/>
          </a:xfrm>
          <a:prstGeom prst="rect">
            <a:avLst/>
          </a:prstGeom>
          <a:noFill/>
          <a:ln>
            <a:noFill/>
          </a:ln>
        </p:spPr>
      </p:pic>
      <p:sp>
        <p:nvSpPr>
          <p:cNvPr id="528" name="Google Shape;528;p5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9" name="Google Shape;529;p5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0" name="Google Shape;530;p5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pic>
        <p:nvPicPr>
          <p:cNvPr id="531" name="Google Shape;531;p59"/>
          <p:cNvPicPr preferRelativeResize="0"/>
          <p:nvPr/>
        </p:nvPicPr>
        <p:blipFill rotWithShape="1">
          <a:blip r:embed="rId3">
            <a:alphaModFix/>
          </a:blip>
          <a:srcRect b="32409" l="0" r="73936" t="0"/>
          <a:stretch/>
        </p:blipFill>
        <p:spPr>
          <a:xfrm>
            <a:off x="-1" y="1"/>
            <a:ext cx="2383325" cy="3476531"/>
          </a:xfrm>
          <a:prstGeom prst="rect">
            <a:avLst/>
          </a:prstGeom>
          <a:noFill/>
          <a:ln>
            <a:noFill/>
          </a:ln>
        </p:spPr>
      </p:pic>
      <p:pic>
        <p:nvPicPr>
          <p:cNvPr id="532" name="Google Shape;532;p59"/>
          <p:cNvPicPr preferRelativeResize="0"/>
          <p:nvPr/>
        </p:nvPicPr>
        <p:blipFill rotWithShape="1">
          <a:blip r:embed="rId4">
            <a:alphaModFix/>
          </a:blip>
          <a:srcRect b="-1" l="0" r="75198" t="72740"/>
          <a:stretch/>
        </p:blipFill>
        <p:spPr>
          <a:xfrm flipH="1">
            <a:off x="6874913" y="3741344"/>
            <a:ext cx="2267893" cy="140215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navy blue" showMasterSp="0">
  <p:cSld name="Logo, navy blue">
    <p:bg>
      <p:bgPr>
        <a:solidFill>
          <a:schemeClr val="dk2"/>
        </a:solidFill>
      </p:bgPr>
    </p:bg>
    <p:spTree>
      <p:nvGrpSpPr>
        <p:cNvPr id="533" name="Shape 533"/>
        <p:cNvGrpSpPr/>
        <p:nvPr/>
      </p:nvGrpSpPr>
      <p:grpSpPr>
        <a:xfrm>
          <a:off x="0" y="0"/>
          <a:ext cx="0" cy="0"/>
          <a:chOff x="0" y="0"/>
          <a:chExt cx="0" cy="0"/>
        </a:xfrm>
      </p:grpSpPr>
      <p:pic>
        <p:nvPicPr>
          <p:cNvPr id="534" name="Google Shape;534;p60"/>
          <p:cNvPicPr preferRelativeResize="0"/>
          <p:nvPr/>
        </p:nvPicPr>
        <p:blipFill rotWithShape="1">
          <a:blip r:embed="rId2">
            <a:alphaModFix/>
          </a:blip>
          <a:srcRect b="0" l="0" r="0" t="0"/>
          <a:stretch/>
        </p:blipFill>
        <p:spPr>
          <a:xfrm>
            <a:off x="3603285" y="1277415"/>
            <a:ext cx="1937430" cy="2168075"/>
          </a:xfrm>
          <a:prstGeom prst="rect">
            <a:avLst/>
          </a:prstGeom>
          <a:noFill/>
          <a:ln>
            <a:noFill/>
          </a:ln>
        </p:spPr>
      </p:pic>
      <p:sp>
        <p:nvSpPr>
          <p:cNvPr id="535" name="Google Shape;535;p6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6" name="Google Shape;536;p6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7" name="Google Shape;537;p6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pic>
        <p:nvPicPr>
          <p:cNvPr id="538" name="Google Shape;538;p60"/>
          <p:cNvPicPr preferRelativeResize="0"/>
          <p:nvPr/>
        </p:nvPicPr>
        <p:blipFill rotWithShape="1">
          <a:blip r:embed="rId3">
            <a:alphaModFix/>
          </a:blip>
          <a:srcRect b="32409" l="0" r="73936" t="0"/>
          <a:stretch/>
        </p:blipFill>
        <p:spPr>
          <a:xfrm>
            <a:off x="-1" y="1"/>
            <a:ext cx="2383325" cy="3476531"/>
          </a:xfrm>
          <a:prstGeom prst="rect">
            <a:avLst/>
          </a:prstGeom>
          <a:noFill/>
          <a:ln>
            <a:noFill/>
          </a:ln>
        </p:spPr>
      </p:pic>
      <p:pic>
        <p:nvPicPr>
          <p:cNvPr id="539" name="Google Shape;539;p60"/>
          <p:cNvPicPr preferRelativeResize="0"/>
          <p:nvPr/>
        </p:nvPicPr>
        <p:blipFill rotWithShape="1">
          <a:blip r:embed="rId4">
            <a:alphaModFix/>
          </a:blip>
          <a:srcRect b="-1" l="0" r="75198" t="72740"/>
          <a:stretch/>
        </p:blipFill>
        <p:spPr>
          <a:xfrm flipH="1">
            <a:off x="6874913" y="3741344"/>
            <a:ext cx="2267893" cy="1402155"/>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image" showMasterSp="0">
  <p:cSld name="9_Title, image">
    <p:bg>
      <p:bgPr>
        <a:solidFill>
          <a:srgbClr val="000061"/>
        </a:solidFill>
      </p:bgPr>
    </p:bg>
    <p:spTree>
      <p:nvGrpSpPr>
        <p:cNvPr id="540" name="Shape 540"/>
        <p:cNvGrpSpPr/>
        <p:nvPr/>
      </p:nvGrpSpPr>
      <p:grpSpPr>
        <a:xfrm>
          <a:off x="0" y="0"/>
          <a:ext cx="0" cy="0"/>
          <a:chOff x="0" y="0"/>
          <a:chExt cx="0" cy="0"/>
        </a:xfrm>
      </p:grpSpPr>
      <p:sp>
        <p:nvSpPr>
          <p:cNvPr id="541" name="Google Shape;541;p61"/>
          <p:cNvSpPr txBox="1"/>
          <p:nvPr>
            <p:ph idx="10" type="dt"/>
          </p:nvPr>
        </p:nvSpPr>
        <p:spPr>
          <a:xfrm>
            <a:off x="450056" y="4854995"/>
            <a:ext cx="2057400" cy="711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2" name="Google Shape;542;p61"/>
          <p:cNvSpPr txBox="1"/>
          <p:nvPr>
            <p:ph idx="11" type="ftr"/>
          </p:nvPr>
        </p:nvSpPr>
        <p:spPr>
          <a:xfrm>
            <a:off x="3028354" y="4852773"/>
            <a:ext cx="3086100" cy="735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3" name="Google Shape;543;p61"/>
          <p:cNvSpPr txBox="1"/>
          <p:nvPr>
            <p:ph idx="12" type="sldNum"/>
          </p:nvPr>
        </p:nvSpPr>
        <p:spPr>
          <a:xfrm>
            <a:off x="6636544" y="4854996"/>
            <a:ext cx="2057400" cy="71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1pPr>
            <a:lvl2pPr indent="0" lvl="1"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2pPr>
            <a:lvl3pPr indent="0" lvl="2"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3pPr>
            <a:lvl4pPr indent="0" lvl="3"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4pPr>
            <a:lvl5pPr indent="0" lvl="4"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5pPr>
            <a:lvl6pPr indent="0" lvl="5"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6pPr>
            <a:lvl7pPr indent="0" lvl="6"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7pPr>
            <a:lvl8pPr indent="0" lvl="7"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8pPr>
            <a:lvl9pPr indent="0" lvl="8"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
        <p:nvSpPr>
          <p:cNvPr id="544" name="Google Shape;544;p61"/>
          <p:cNvSpPr/>
          <p:nvPr>
            <p:ph idx="2" type="pic"/>
          </p:nvPr>
        </p:nvSpPr>
        <p:spPr>
          <a:xfrm>
            <a:off x="4571404" y="0"/>
            <a:ext cx="4572000" cy="5143500"/>
          </a:xfrm>
          <a:prstGeom prst="rect">
            <a:avLst/>
          </a:prstGeom>
          <a:noFill/>
          <a:ln>
            <a:noFill/>
          </a:ln>
        </p:spPr>
      </p:sp>
      <p:sp>
        <p:nvSpPr>
          <p:cNvPr id="545" name="Google Shape;545;p61"/>
          <p:cNvSpPr txBox="1"/>
          <p:nvPr>
            <p:ph type="title"/>
          </p:nvPr>
        </p:nvSpPr>
        <p:spPr>
          <a:xfrm>
            <a:off x="450056" y="1664098"/>
            <a:ext cx="3986400" cy="2139600"/>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100"/>
              <a:buFont typeface="Figtree"/>
              <a:buNone/>
              <a:defRPr sz="41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46" name="Google Shape;546;p61"/>
          <p:cNvSpPr txBox="1"/>
          <p:nvPr>
            <p:ph idx="1" type="body"/>
          </p:nvPr>
        </p:nvSpPr>
        <p:spPr>
          <a:xfrm>
            <a:off x="450056" y="3919538"/>
            <a:ext cx="3986400"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l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pic>
        <p:nvPicPr>
          <p:cNvPr id="547" name="Google Shape;547;p61"/>
          <p:cNvPicPr preferRelativeResize="0"/>
          <p:nvPr/>
        </p:nvPicPr>
        <p:blipFill rotWithShape="1">
          <a:blip r:embed="rId2">
            <a:alphaModFix/>
          </a:blip>
          <a:srcRect b="0" l="0" r="0" t="0"/>
          <a:stretch/>
        </p:blipFill>
        <p:spPr>
          <a:xfrm>
            <a:off x="207998" y="169587"/>
            <a:ext cx="720349" cy="8071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0.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1" Type="http://schemas.openxmlformats.org/officeDocument/2006/relationships/image" Target="../media/image15.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9" Type="http://schemas.openxmlformats.org/officeDocument/2006/relationships/slideLayout" Target="../slideLayouts/slideLayout5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9" Type="http://schemas.openxmlformats.org/officeDocument/2006/relationships/slideLayout" Target="../slideLayouts/slideLayout39.xml"/><Relationship Id="rId50" Type="http://schemas.openxmlformats.org/officeDocument/2006/relationships/theme" Target="../theme/theme1.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marR="0" rtl="0" algn="l">
              <a:lnSpc>
                <a:spcPct val="90000"/>
              </a:lnSpc>
              <a:spcBef>
                <a:spcPts val="0"/>
              </a:spcBef>
              <a:spcAft>
                <a:spcPts val="0"/>
              </a:spcAft>
              <a:buClr>
                <a:schemeClr val="dk2"/>
              </a:buClr>
              <a:buSzPts val="2700"/>
              <a:buFont typeface="Figtree"/>
              <a:buNone/>
              <a:defRPr b="1" i="0" sz="2700" u="none" cap="none" strike="noStrike">
                <a:solidFill>
                  <a:schemeClr val="dk2"/>
                </a:solidFill>
                <a:latin typeface="Figtree"/>
                <a:ea typeface="Figtree"/>
                <a:cs typeface="Figtree"/>
                <a:sym typeface="Figtree"/>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450056" y="1404258"/>
            <a:ext cx="8242697" cy="3340356"/>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800"/>
              </a:spcBef>
              <a:spcAft>
                <a:spcPts val="0"/>
              </a:spcAft>
              <a:buClr>
                <a:schemeClr val="accent1"/>
              </a:buClr>
              <a:buSzPts val="1500"/>
              <a:buFont typeface="Arial"/>
              <a:buChar char="•"/>
              <a:defRPr b="0" i="0" sz="1500" u="none" cap="none" strike="noStrike">
                <a:solidFill>
                  <a:schemeClr val="dk1"/>
                </a:solidFill>
                <a:latin typeface="Figtree"/>
                <a:ea typeface="Figtree"/>
                <a:cs typeface="Figtree"/>
                <a:sym typeface="Figtree"/>
              </a:defRPr>
            </a:lvl1pPr>
            <a:lvl2pPr indent="-317500" lvl="1" marL="914400" marR="0" rtl="0" algn="l">
              <a:lnSpc>
                <a:spcPct val="90000"/>
              </a:lnSpc>
              <a:spcBef>
                <a:spcPts val="400"/>
              </a:spcBef>
              <a:spcAft>
                <a:spcPts val="0"/>
              </a:spcAft>
              <a:buClr>
                <a:schemeClr val="accent1"/>
              </a:buClr>
              <a:buSzPts val="1400"/>
              <a:buFont typeface="Arial"/>
              <a:buChar char="•"/>
              <a:defRPr b="0" i="0" sz="1400" u="none" cap="none" strike="noStrike">
                <a:solidFill>
                  <a:schemeClr val="dk1"/>
                </a:solidFill>
                <a:latin typeface="Figtree"/>
                <a:ea typeface="Figtree"/>
                <a:cs typeface="Figtree"/>
                <a:sym typeface="Figtree"/>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dk1"/>
                </a:solidFill>
                <a:latin typeface="Figtree"/>
                <a:ea typeface="Figtree"/>
                <a:cs typeface="Figtree"/>
                <a:sym typeface="Figtree"/>
              </a:defRPr>
            </a:lvl3pPr>
            <a:lvl4pPr indent="-298450" lvl="3" marL="1828800" marR="0" rtl="0" algn="l">
              <a:lnSpc>
                <a:spcPct val="90000"/>
              </a:lnSpc>
              <a:spcBef>
                <a:spcPts val="400"/>
              </a:spcBef>
              <a:spcAft>
                <a:spcPts val="0"/>
              </a:spcAft>
              <a:buClr>
                <a:schemeClr val="accent1"/>
              </a:buClr>
              <a:buSzPts val="1100"/>
              <a:buFont typeface="Arial"/>
              <a:buChar char="•"/>
              <a:defRPr b="0" i="0" sz="1100" u="none" cap="none" strike="noStrike">
                <a:solidFill>
                  <a:schemeClr val="dk1"/>
                </a:solidFill>
                <a:latin typeface="Figtree"/>
                <a:ea typeface="Figtree"/>
                <a:cs typeface="Figtree"/>
                <a:sym typeface="Figtree"/>
              </a:defRPr>
            </a:lvl4pPr>
            <a:lvl5pPr indent="-285750" lvl="4" marL="2286000" marR="0" rtl="0" algn="l">
              <a:lnSpc>
                <a:spcPct val="90000"/>
              </a:lnSpc>
              <a:spcBef>
                <a:spcPts val="400"/>
              </a:spcBef>
              <a:spcAft>
                <a:spcPts val="0"/>
              </a:spcAft>
              <a:buClr>
                <a:schemeClr val="accent1"/>
              </a:buClr>
              <a:buSzPts val="900"/>
              <a:buFont typeface="Arial"/>
              <a:buChar char="•"/>
              <a:defRPr b="0" i="0" sz="900" u="none" cap="none" strike="noStrike">
                <a:solidFill>
                  <a:schemeClr val="dk1"/>
                </a:solidFill>
                <a:latin typeface="Figtree"/>
                <a:ea typeface="Figtree"/>
                <a:cs typeface="Figtree"/>
                <a:sym typeface="Figtree"/>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Figtree"/>
                <a:ea typeface="Figtree"/>
                <a:cs typeface="Figtree"/>
                <a:sym typeface="Figtree"/>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Figtree"/>
                <a:ea typeface="Figtree"/>
                <a:cs typeface="Figtree"/>
                <a:sym typeface="Figtree"/>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Figtree"/>
                <a:ea typeface="Figtree"/>
                <a:cs typeface="Figtree"/>
                <a:sym typeface="Figtree"/>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Figtree"/>
                <a:ea typeface="Figtree"/>
                <a:cs typeface="Figtree"/>
                <a:sym typeface="Figtree"/>
              </a:defRPr>
            </a:lvl9pPr>
          </a:lstStyle>
          <a:p/>
        </p:txBody>
      </p:sp>
      <p:sp>
        <p:nvSpPr>
          <p:cNvPr id="53" name="Google Shape;53;p1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500" u="none" cap="none" strike="noStrike">
                <a:solidFill>
                  <a:schemeClr val="accent2"/>
                </a:solidFill>
                <a:latin typeface="Figtree"/>
                <a:ea typeface="Figtree"/>
                <a:cs typeface="Figtree"/>
                <a:sym typeface="Figtree"/>
              </a:defRPr>
            </a:lvl1pPr>
            <a:lvl2pPr lvl="1"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2pPr>
            <a:lvl3pPr lvl="2"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3pPr>
            <a:lvl4pPr lvl="3"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4pPr>
            <a:lvl5pPr lvl="4"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5pPr>
            <a:lvl6pPr lvl="5"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6pPr>
            <a:lvl7pPr lvl="6"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7pPr>
            <a:lvl8pPr lvl="7"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8pPr>
            <a:lvl9pPr lvl="8"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9pPr>
          </a:lstStyle>
          <a:p/>
        </p:txBody>
      </p:sp>
      <p:sp>
        <p:nvSpPr>
          <p:cNvPr id="54" name="Google Shape;54;p1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500" u="none" cap="none" strike="noStrike">
                <a:solidFill>
                  <a:schemeClr val="accent2"/>
                </a:solidFill>
                <a:latin typeface="Figtree"/>
                <a:ea typeface="Figtree"/>
                <a:cs typeface="Figtree"/>
                <a:sym typeface="Figtree"/>
              </a:defRPr>
            </a:lvl1pPr>
            <a:lvl2pPr lvl="1"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2pPr>
            <a:lvl3pPr lvl="2"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3pPr>
            <a:lvl4pPr lvl="3"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4pPr>
            <a:lvl5pPr lvl="4"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5pPr>
            <a:lvl6pPr lvl="5"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6pPr>
            <a:lvl7pPr lvl="6"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7pPr>
            <a:lvl8pPr lvl="7"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8pPr>
            <a:lvl9pPr lvl="8"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9pPr>
          </a:lstStyle>
          <a:p/>
        </p:txBody>
      </p:sp>
      <p:sp>
        <p:nvSpPr>
          <p:cNvPr id="55" name="Google Shape;55;p1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500" u="none" cap="none" strike="noStrike">
                <a:solidFill>
                  <a:schemeClr val="accent2"/>
                </a:solidFill>
                <a:latin typeface="Figtree"/>
                <a:ea typeface="Figtree"/>
                <a:cs typeface="Figtree"/>
                <a:sym typeface="Figtree"/>
              </a:defRPr>
            </a:lvl1pPr>
            <a:lvl2pPr indent="0" lvl="1" marL="0" marR="0" rtl="0" algn="r">
              <a:spcBef>
                <a:spcPts val="0"/>
              </a:spcBef>
              <a:buNone/>
              <a:defRPr b="0" i="0" sz="500" u="none" cap="none" strike="noStrike">
                <a:solidFill>
                  <a:schemeClr val="accent2"/>
                </a:solidFill>
                <a:latin typeface="Figtree"/>
                <a:ea typeface="Figtree"/>
                <a:cs typeface="Figtree"/>
                <a:sym typeface="Figtree"/>
              </a:defRPr>
            </a:lvl2pPr>
            <a:lvl3pPr indent="0" lvl="2" marL="0" marR="0" rtl="0" algn="r">
              <a:spcBef>
                <a:spcPts val="0"/>
              </a:spcBef>
              <a:buNone/>
              <a:defRPr b="0" i="0" sz="500" u="none" cap="none" strike="noStrike">
                <a:solidFill>
                  <a:schemeClr val="accent2"/>
                </a:solidFill>
                <a:latin typeface="Figtree"/>
                <a:ea typeface="Figtree"/>
                <a:cs typeface="Figtree"/>
                <a:sym typeface="Figtree"/>
              </a:defRPr>
            </a:lvl3pPr>
            <a:lvl4pPr indent="0" lvl="3" marL="0" marR="0" rtl="0" algn="r">
              <a:spcBef>
                <a:spcPts val="0"/>
              </a:spcBef>
              <a:buNone/>
              <a:defRPr b="0" i="0" sz="500" u="none" cap="none" strike="noStrike">
                <a:solidFill>
                  <a:schemeClr val="accent2"/>
                </a:solidFill>
                <a:latin typeface="Figtree"/>
                <a:ea typeface="Figtree"/>
                <a:cs typeface="Figtree"/>
                <a:sym typeface="Figtree"/>
              </a:defRPr>
            </a:lvl4pPr>
            <a:lvl5pPr indent="0" lvl="4" marL="0" marR="0" rtl="0" algn="r">
              <a:spcBef>
                <a:spcPts val="0"/>
              </a:spcBef>
              <a:buNone/>
              <a:defRPr b="0" i="0" sz="500" u="none" cap="none" strike="noStrike">
                <a:solidFill>
                  <a:schemeClr val="accent2"/>
                </a:solidFill>
                <a:latin typeface="Figtree"/>
                <a:ea typeface="Figtree"/>
                <a:cs typeface="Figtree"/>
                <a:sym typeface="Figtree"/>
              </a:defRPr>
            </a:lvl5pPr>
            <a:lvl6pPr indent="0" lvl="5" marL="0" marR="0" rtl="0" algn="r">
              <a:spcBef>
                <a:spcPts val="0"/>
              </a:spcBef>
              <a:buNone/>
              <a:defRPr b="0" i="0" sz="500" u="none" cap="none" strike="noStrike">
                <a:solidFill>
                  <a:schemeClr val="accent2"/>
                </a:solidFill>
                <a:latin typeface="Figtree"/>
                <a:ea typeface="Figtree"/>
                <a:cs typeface="Figtree"/>
                <a:sym typeface="Figtree"/>
              </a:defRPr>
            </a:lvl6pPr>
            <a:lvl7pPr indent="0" lvl="6" marL="0" marR="0" rtl="0" algn="r">
              <a:spcBef>
                <a:spcPts val="0"/>
              </a:spcBef>
              <a:buNone/>
              <a:defRPr b="0" i="0" sz="500" u="none" cap="none" strike="noStrike">
                <a:solidFill>
                  <a:schemeClr val="accent2"/>
                </a:solidFill>
                <a:latin typeface="Figtree"/>
                <a:ea typeface="Figtree"/>
                <a:cs typeface="Figtree"/>
                <a:sym typeface="Figtree"/>
              </a:defRPr>
            </a:lvl7pPr>
            <a:lvl8pPr indent="0" lvl="7" marL="0" marR="0" rtl="0" algn="r">
              <a:spcBef>
                <a:spcPts val="0"/>
              </a:spcBef>
              <a:buNone/>
              <a:defRPr b="0" i="0" sz="500" u="none" cap="none" strike="noStrike">
                <a:solidFill>
                  <a:schemeClr val="accent2"/>
                </a:solidFill>
                <a:latin typeface="Figtree"/>
                <a:ea typeface="Figtree"/>
                <a:cs typeface="Figtree"/>
                <a:sym typeface="Figtree"/>
              </a:defRPr>
            </a:lvl8pPr>
            <a:lvl9pPr indent="0" lvl="8" marL="0" marR="0" rtl="0" algn="r">
              <a:spcBef>
                <a:spcPts val="0"/>
              </a:spcBef>
              <a:buNone/>
              <a:defRPr b="0" i="0" sz="500" u="none" cap="none" strike="noStrike">
                <a:solidFill>
                  <a:schemeClr val="accent2"/>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1">
            <a:alphaModFix/>
          </a:blip>
          <a:srcRect b="0" l="0" r="0" t="0"/>
          <a:stretch/>
        </p:blipFill>
        <p:spPr>
          <a:xfrm>
            <a:off x="145175" y="123414"/>
            <a:ext cx="535682" cy="5994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1" r:id="rId44"/>
    <p:sldLayoutId id="2147483702" r:id="rId45"/>
    <p:sldLayoutId id="2147483703" r:id="rId46"/>
    <p:sldLayoutId id="2147483704" r:id="rId47"/>
    <p:sldLayoutId id="2147483705" r:id="rId48"/>
    <p:sldLayoutId id="2147483706" r:id="rId4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F26B43"/>
          </p15:clr>
        </p15:guide>
        <p15:guide id="2" pos="5760">
          <p15:clr>
            <a:srgbClr val="F26B43"/>
          </p15:clr>
        </p15:guide>
        <p15:guide id="3" pos="283">
          <p15:clr>
            <a:srgbClr val="F26B43"/>
          </p15:clr>
        </p15:guide>
        <p15:guide id="4" pos="1007">
          <p15:clr>
            <a:srgbClr val="F26B43"/>
          </p15:clr>
        </p15:guide>
        <p15:guide id="5" pos="1177">
          <p15:clr>
            <a:srgbClr val="F26B43"/>
          </p15:clr>
        </p15:guide>
        <p15:guide id="6" pos="1901">
          <p15:clr>
            <a:srgbClr val="F26B43"/>
          </p15:clr>
        </p15:guide>
        <p15:guide id="7" pos="2071">
          <p15:clr>
            <a:srgbClr val="F26B43"/>
          </p15:clr>
        </p15:guide>
        <p15:guide id="8" pos="2795">
          <p15:clr>
            <a:srgbClr val="F26B43"/>
          </p15:clr>
        </p15:guide>
        <p15:guide id="9" pos="2965">
          <p15:clr>
            <a:srgbClr val="F26B43"/>
          </p15:clr>
        </p15:guide>
        <p15:guide id="10" pos="3689">
          <p15:clr>
            <a:srgbClr val="F26B43"/>
          </p15:clr>
        </p15:guide>
        <p15:guide id="11" pos="3858">
          <p15:clr>
            <a:srgbClr val="F26B43"/>
          </p15:clr>
        </p15:guide>
        <p15:guide id="12" pos="4582">
          <p15:clr>
            <a:srgbClr val="F26B43"/>
          </p15:clr>
        </p15:guide>
        <p15:guide id="13" pos="4752">
          <p15:clr>
            <a:srgbClr val="F26B43"/>
          </p15:clr>
        </p15:guide>
        <p15:guide id="14" pos="5476">
          <p15:clr>
            <a:srgbClr val="F26B43"/>
          </p15:clr>
        </p15:guide>
        <p15:guide id="15" orient="horz">
          <p15:clr>
            <a:srgbClr val="F26B43"/>
          </p15:clr>
        </p15:guide>
        <p15:guide id="16" orient="horz" pos="3240">
          <p15:clr>
            <a:srgbClr val="F26B43"/>
          </p15:clr>
        </p15:guide>
        <p15:guide id="17" orient="horz" pos="385">
          <p15:clr>
            <a:srgbClr val="F26B43"/>
          </p15:clr>
        </p15:guide>
        <p15:guide id="18" orient="horz" pos="646">
          <p15:clr>
            <a:srgbClr val="F26B43"/>
          </p15:clr>
        </p15:guide>
        <p15:guide id="19" orient="horz" pos="907">
          <p15:clr>
            <a:srgbClr val="F26B43"/>
          </p15:clr>
        </p15:guide>
        <p15:guide id="20" orient="horz" pos="1177">
          <p15:clr>
            <a:srgbClr val="F26B43"/>
          </p15:clr>
        </p15:guide>
        <p15:guide id="21" orient="horz" pos="1427">
          <p15:clr>
            <a:srgbClr val="F26B43"/>
          </p15:clr>
        </p15:guide>
        <p15:guide id="22" orient="horz" pos="1687">
          <p15:clr>
            <a:srgbClr val="F26B43"/>
          </p15:clr>
        </p15:guide>
        <p15:guide id="23" orient="horz" pos="1948">
          <p15:clr>
            <a:srgbClr val="F26B43"/>
          </p15:clr>
        </p15:guide>
        <p15:guide id="24" orient="horz" pos="2209">
          <p15:clr>
            <a:srgbClr val="F26B43"/>
          </p15:clr>
        </p15:guide>
        <p15:guide id="25" orient="horz" pos="2469">
          <p15:clr>
            <a:srgbClr val="F26B43"/>
          </p15:clr>
        </p15:guide>
        <p15:guide id="26" orient="horz" pos="2729">
          <p15:clr>
            <a:srgbClr val="F26B43"/>
          </p15:clr>
        </p15:guide>
        <p15:guide id="27" orient="horz" pos="29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hyperlink" Target="https://arxiv.org/abs/2504.2167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34.png"/><Relationship Id="rId6" Type="http://schemas.openxmlformats.org/officeDocument/2006/relationships/image" Target="../media/image28.png"/><Relationship Id="rId7"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hyperlink" Target="https://github.com/jvm-repo-rebuild/reproducible-central/" TargetMode="External"/><Relationship Id="rId5"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5.xml"/><Relationship Id="rId3" Type="http://schemas.openxmlformats.org/officeDocument/2006/relationships/hyperlink" Target="https://github.com/jvm-repo-rebuild/reproducible-central/commit/d280bf1555e2ec6f172b678017b7f00370cb7a0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7.xml"/><Relationship Id="rId3" Type="http://schemas.openxmlformats.org/officeDocument/2006/relationships/hyperlink" Target="https://support.google.com/webmasters/answer/10347851?hl=en" TargetMode="Externa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 Id="rId3" Type="http://schemas.openxmlformats.org/officeDocument/2006/relationships/hyperlink" Target="https://github.com/google/oss-rebuil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9.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0.xml"/><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4.xml"/><Relationship Id="rId3"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6.xml"/><Relationship Id="rId3" Type="http://schemas.openxmlformats.org/officeDocument/2006/relationships/hyperlink" Target="mailto:amansha@kth.se" TargetMode="External"/><Relationship Id="rId4" Type="http://schemas.openxmlformats.org/officeDocument/2006/relationships/hyperlink" Target="https://arxiv.org/abs/2504.21679" TargetMode="External"/><Relationship Id="rId5"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2"/>
          <p:cNvSpPr txBox="1"/>
          <p:nvPr>
            <p:ph type="ctrTitle"/>
          </p:nvPr>
        </p:nvSpPr>
        <p:spPr>
          <a:xfrm>
            <a:off x="1271890" y="2678906"/>
            <a:ext cx="6599026" cy="1240631"/>
          </a:xfrm>
          <a:prstGeom prst="rect">
            <a:avLst/>
          </a:prstGeom>
          <a:noFill/>
          <a:ln>
            <a:noFill/>
          </a:ln>
        </p:spPr>
        <p:txBody>
          <a:bodyPr anchorCtr="0" anchor="ctr" bIns="34275" lIns="68575" spcFirstLastPara="1" rIns="68575" wrap="square" tIns="81000">
            <a:noAutofit/>
          </a:bodyPr>
          <a:lstStyle/>
          <a:p>
            <a:pPr indent="0" lvl="0" marL="0" rtl="0" algn="ctr">
              <a:lnSpc>
                <a:spcPct val="90000"/>
              </a:lnSpc>
              <a:spcBef>
                <a:spcPts val="0"/>
              </a:spcBef>
              <a:spcAft>
                <a:spcPts val="0"/>
              </a:spcAft>
              <a:buClr>
                <a:schemeClr val="lt1"/>
              </a:buClr>
              <a:buSzPts val="3600"/>
              <a:buFont typeface="Figtree"/>
              <a:buNone/>
            </a:pPr>
            <a:r>
              <a:rPr lang="en"/>
              <a:t>Causes and Mitigations of Unreproducible Builds in Java</a:t>
            </a:r>
            <a:endParaRPr/>
          </a:p>
        </p:txBody>
      </p:sp>
      <p:sp>
        <p:nvSpPr>
          <p:cNvPr id="553" name="Google Shape;553;p62"/>
          <p:cNvSpPr txBox="1"/>
          <p:nvPr>
            <p:ph idx="1" type="subTitle"/>
          </p:nvPr>
        </p:nvSpPr>
        <p:spPr>
          <a:xfrm>
            <a:off x="1599010" y="4519835"/>
            <a:ext cx="5944800" cy="3465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500"/>
              <a:buNone/>
            </a:pPr>
            <a:r>
              <a:rPr lang="en"/>
              <a:t>Aman Sharma, Benoit Baudry, Martin Monperrus</a:t>
            </a:r>
            <a:endParaRPr/>
          </a:p>
        </p:txBody>
      </p:sp>
      <p:sp>
        <p:nvSpPr>
          <p:cNvPr id="554" name="Google Shape;554;p62"/>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555" name="Google Shape;555;p62"/>
          <p:cNvSpPr txBox="1"/>
          <p:nvPr/>
        </p:nvSpPr>
        <p:spPr>
          <a:xfrm>
            <a:off x="3072000" y="3863425"/>
            <a:ext cx="30000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lang="en" sz="1500" u="sng">
                <a:solidFill>
                  <a:schemeClr val="hlink"/>
                </a:solidFill>
                <a:latin typeface="Figtree"/>
                <a:ea typeface="Figtree"/>
                <a:cs typeface="Figtree"/>
                <a:sym typeface="Figtree"/>
                <a:hlinkClick r:id="rId3"/>
              </a:rPr>
              <a:t>Canonicalization for Unreproducible Builds in Java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1"/>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Are builds reproducible yet?</a:t>
            </a:r>
            <a:endParaRPr/>
          </a:p>
        </p:txBody>
      </p:sp>
      <p:sp>
        <p:nvSpPr>
          <p:cNvPr id="650" name="Google Shape;650;p71"/>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651" name="Google Shape;651;p71"/>
          <p:cNvPicPr preferRelativeResize="0"/>
          <p:nvPr/>
        </p:nvPicPr>
        <p:blipFill>
          <a:blip r:embed="rId3">
            <a:alphaModFix/>
          </a:blip>
          <a:stretch>
            <a:fillRect/>
          </a:stretch>
        </p:blipFill>
        <p:spPr>
          <a:xfrm>
            <a:off x="248175" y="1104463"/>
            <a:ext cx="4710825" cy="1131125"/>
          </a:xfrm>
          <a:prstGeom prst="rect">
            <a:avLst/>
          </a:prstGeom>
          <a:noFill/>
          <a:ln>
            <a:noFill/>
          </a:ln>
        </p:spPr>
      </p:pic>
      <p:pic>
        <p:nvPicPr>
          <p:cNvPr id="652" name="Google Shape;652;p71"/>
          <p:cNvPicPr preferRelativeResize="0"/>
          <p:nvPr/>
        </p:nvPicPr>
        <p:blipFill>
          <a:blip r:embed="rId4">
            <a:alphaModFix/>
          </a:blip>
          <a:stretch>
            <a:fillRect/>
          </a:stretch>
        </p:blipFill>
        <p:spPr>
          <a:xfrm>
            <a:off x="667721" y="2394775"/>
            <a:ext cx="3110650" cy="1222050"/>
          </a:xfrm>
          <a:prstGeom prst="rect">
            <a:avLst/>
          </a:prstGeom>
          <a:noFill/>
          <a:ln>
            <a:noFill/>
          </a:ln>
        </p:spPr>
      </p:pic>
      <p:pic>
        <p:nvPicPr>
          <p:cNvPr id="653" name="Google Shape;653;p71"/>
          <p:cNvPicPr preferRelativeResize="0"/>
          <p:nvPr/>
        </p:nvPicPr>
        <p:blipFill>
          <a:blip r:embed="rId5">
            <a:alphaModFix/>
          </a:blip>
          <a:stretch>
            <a:fillRect/>
          </a:stretch>
        </p:blipFill>
        <p:spPr>
          <a:xfrm>
            <a:off x="4616363" y="1163513"/>
            <a:ext cx="4276725" cy="828675"/>
          </a:xfrm>
          <a:prstGeom prst="rect">
            <a:avLst/>
          </a:prstGeom>
          <a:noFill/>
          <a:ln>
            <a:noFill/>
          </a:ln>
        </p:spPr>
      </p:pic>
      <p:pic>
        <p:nvPicPr>
          <p:cNvPr id="654" name="Google Shape;654;p71"/>
          <p:cNvPicPr preferRelativeResize="0"/>
          <p:nvPr/>
        </p:nvPicPr>
        <p:blipFill>
          <a:blip r:embed="rId6">
            <a:alphaModFix/>
          </a:blip>
          <a:stretch>
            <a:fillRect/>
          </a:stretch>
        </p:blipFill>
        <p:spPr>
          <a:xfrm>
            <a:off x="5118800" y="2193863"/>
            <a:ext cx="3880200" cy="970050"/>
          </a:xfrm>
          <a:prstGeom prst="rect">
            <a:avLst/>
          </a:prstGeom>
          <a:noFill/>
          <a:ln>
            <a:noFill/>
          </a:ln>
        </p:spPr>
      </p:pic>
      <p:pic>
        <p:nvPicPr>
          <p:cNvPr id="655" name="Google Shape;655;p71"/>
          <p:cNvPicPr preferRelativeResize="0"/>
          <p:nvPr/>
        </p:nvPicPr>
        <p:blipFill>
          <a:blip r:embed="rId7">
            <a:alphaModFix/>
          </a:blip>
          <a:stretch>
            <a:fillRect/>
          </a:stretch>
        </p:blipFill>
        <p:spPr>
          <a:xfrm>
            <a:off x="3018251" y="3468613"/>
            <a:ext cx="5652074" cy="901850"/>
          </a:xfrm>
          <a:prstGeom prst="rect">
            <a:avLst/>
          </a:prstGeom>
          <a:noFill/>
          <a:ln>
            <a:noFill/>
          </a:ln>
        </p:spPr>
      </p:pic>
      <p:sp>
        <p:nvSpPr>
          <p:cNvPr id="656" name="Google Shape;656;p71"/>
          <p:cNvSpPr txBox="1"/>
          <p:nvPr/>
        </p:nvSpPr>
        <p:spPr>
          <a:xfrm>
            <a:off x="450050" y="4398238"/>
            <a:ext cx="74571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888888"/>
                </a:solidFill>
                <a:latin typeface="Figtree"/>
                <a:ea typeface="Figtree"/>
                <a:cs typeface="Figtree"/>
                <a:sym typeface="Figtree"/>
              </a:rPr>
              <a:t>[14] P. Goswami, S. Gupta, Z. Li, N. Meng, and D. Yao, ‘Investigating The Reproducibility of NPM Packages’, in 2020 IEEE International Conference on Software Maintenance and Evolution (ICSME)</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657" name="Google Shape;657;p71"/>
          <p:cNvSpPr txBox="1"/>
          <p:nvPr/>
        </p:nvSpPr>
        <p:spPr>
          <a:xfrm>
            <a:off x="8213600" y="2748425"/>
            <a:ext cx="894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[14]</a:t>
            </a:r>
            <a:endParaRPr sz="1500">
              <a:solidFill>
                <a:schemeClr val="dk1"/>
              </a:solidFill>
              <a:latin typeface="Figtree"/>
              <a:ea typeface="Figtree"/>
              <a:cs typeface="Figtree"/>
              <a:sym typeface="Figtree"/>
            </a:endParaRPr>
          </a:p>
        </p:txBody>
      </p:sp>
      <p:sp>
        <p:nvSpPr>
          <p:cNvPr id="658" name="Google Shape;658;p71"/>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59" name="Google Shape;659;p71"/>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72"/>
          <p:cNvSpPr txBox="1"/>
          <p:nvPr>
            <p:ph type="title"/>
          </p:nvPr>
        </p:nvSpPr>
        <p:spPr>
          <a:xfrm>
            <a:off x="450056" y="1664098"/>
            <a:ext cx="3986100" cy="2139600"/>
          </a:xfrm>
          <a:prstGeom prst="rect">
            <a:avLst/>
          </a:prstGeom>
        </p:spPr>
        <p:txBody>
          <a:bodyPr anchorCtr="0" anchor="b" bIns="34275" lIns="68575" spcFirstLastPara="1" rIns="68575" wrap="square" tIns="81000">
            <a:noAutofit/>
          </a:bodyPr>
          <a:lstStyle/>
          <a:p>
            <a:pPr indent="0" lvl="0" marL="0" rtl="0" algn="l">
              <a:spcBef>
                <a:spcPts val="0"/>
              </a:spcBef>
              <a:spcAft>
                <a:spcPts val="0"/>
              </a:spcAft>
              <a:buNone/>
            </a:pPr>
            <a:r>
              <a:rPr lang="en"/>
              <a:t>Why aren’t builds reproducible?</a:t>
            </a:r>
            <a:endParaRPr/>
          </a:p>
        </p:txBody>
      </p:sp>
      <p:sp>
        <p:nvSpPr>
          <p:cNvPr id="665" name="Google Shape;665;p72"/>
          <p:cNvSpPr txBox="1"/>
          <p:nvPr>
            <p:ph idx="1" type="body"/>
          </p:nvPr>
        </p:nvSpPr>
        <p:spPr>
          <a:xfrm>
            <a:off x="450056" y="3919538"/>
            <a:ext cx="3986100" cy="647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Short answer: Timestamps, signature embedded</a:t>
            </a:r>
            <a:endParaRPr/>
          </a:p>
        </p:txBody>
      </p:sp>
      <p:sp>
        <p:nvSpPr>
          <p:cNvPr id="666" name="Google Shape;666;p72"/>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667" name="Google Shape;667;p72" title="2025-04-24_23-50.png"/>
          <p:cNvPicPr preferRelativeResize="0"/>
          <p:nvPr>
            <p:ph idx="2" type="pic"/>
          </p:nvPr>
        </p:nvPicPr>
        <p:blipFill rotWithShape="1">
          <a:blip r:embed="rId3">
            <a:alphaModFix/>
          </a:blip>
          <a:srcRect b="941" l="0" r="0" t="941"/>
          <a:stretch/>
        </p:blipFill>
        <p:spPr>
          <a:xfrm>
            <a:off x="4572000" y="0"/>
            <a:ext cx="4572000" cy="5143499"/>
          </a:xfrm>
          <a:prstGeom prst="rect">
            <a:avLst/>
          </a:prstGeom>
        </p:spPr>
      </p:pic>
      <p:sp>
        <p:nvSpPr>
          <p:cNvPr id="668" name="Google Shape;668;p72"/>
          <p:cNvSpPr txBox="1"/>
          <p:nvPr/>
        </p:nvSpPr>
        <p:spPr>
          <a:xfrm>
            <a:off x="7110000" y="3995750"/>
            <a:ext cx="19578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[15]</a:t>
            </a:r>
            <a:r>
              <a:rPr lang="en" sz="1000">
                <a:solidFill>
                  <a:srgbClr val="888888"/>
                </a:solidFill>
                <a:latin typeface="Figtree"/>
                <a:ea typeface="Figtree"/>
                <a:cs typeface="Figtree"/>
                <a:sym typeface="Figtree"/>
              </a:rPr>
              <a:t> R. Bajaj, E. Fernandes, B. Adams, and A. E. Hassan, ‘Unreproducible builds: time to fix, causes, and correlation with external ecosystem factors’, Empirical Softw. Engg.</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669" name="Google Shape;669;p72"/>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chemeClr val="lt1"/>
                </a:solidFill>
                <a:latin typeface="Figtree"/>
                <a:ea typeface="Figtree"/>
                <a:cs typeface="Figtree"/>
                <a:sym typeface="Figtree"/>
              </a:rPr>
              <a:t>Aman Sharma | amansha@kth.se</a:t>
            </a:r>
            <a:endParaRPr sz="700">
              <a:solidFill>
                <a:schemeClr val="lt1"/>
              </a:solidFill>
              <a:latin typeface="Figtree"/>
              <a:ea typeface="Figtree"/>
              <a:cs typeface="Figtree"/>
              <a:sym typeface="Figtree"/>
            </a:endParaRPr>
          </a:p>
        </p:txBody>
      </p:sp>
      <p:sp>
        <p:nvSpPr>
          <p:cNvPr id="670" name="Google Shape;670;p72"/>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chemeClr val="lt1"/>
                </a:solidFill>
                <a:latin typeface="Figtree"/>
                <a:ea typeface="Figtree"/>
                <a:cs typeface="Figtree"/>
                <a:sym typeface="Figtree"/>
              </a:rPr>
              <a:t>06</a:t>
            </a:r>
            <a:r>
              <a:rPr lang="en" sz="700">
                <a:solidFill>
                  <a:schemeClr val="lt1"/>
                </a:solidFill>
                <a:latin typeface="Figtree"/>
                <a:ea typeface="Figtree"/>
                <a:cs typeface="Figtree"/>
                <a:sym typeface="Figtree"/>
              </a:rPr>
              <a:t>-05-2025</a:t>
            </a:r>
            <a:endParaRPr sz="700">
              <a:solidFill>
                <a:schemeClr val="lt1"/>
              </a:solidFill>
              <a:latin typeface="Figtree"/>
              <a:ea typeface="Figtree"/>
              <a:cs typeface="Figtree"/>
              <a:sym typeface="Figtre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3"/>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What is the status of reproducible </a:t>
            </a:r>
            <a:r>
              <a:rPr lang="en"/>
              <a:t>builds in Java?</a:t>
            </a:r>
            <a:endParaRPr/>
          </a:p>
        </p:txBody>
      </p:sp>
      <p:sp>
        <p:nvSpPr>
          <p:cNvPr id="676" name="Google Shape;676;p73"/>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Most closely related work:</a:t>
            </a:r>
            <a:endParaRPr/>
          </a:p>
          <a:p>
            <a:pPr indent="0" lvl="0" marL="0" rtl="0" algn="l">
              <a:spcBef>
                <a:spcPts val="800"/>
              </a:spcBef>
              <a:spcAft>
                <a:spcPts val="0"/>
              </a:spcAft>
              <a:buNone/>
            </a:pPr>
            <a:r>
              <a:rPr lang="en"/>
              <a:t>[16]</a:t>
            </a:r>
            <a:r>
              <a:rPr lang="en"/>
              <a:t>J. Xiong, Y. Shi, B. Chen, F. R. Cogo, and Z. M. (Jack) Jiang, ‘Towards build verifiability for Java-based systems’, in Proceedings of the 44th International Conference on Software Engineering: Software Engineering in Practice, in ICSE-SEIP ’22</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highlight>
                  <a:srgbClr val="FFFF00"/>
                </a:highlight>
              </a:rPr>
              <a:t>1) </a:t>
            </a:r>
            <a:r>
              <a:rPr lang="en">
                <a:highlight>
                  <a:srgbClr val="FFFF00"/>
                </a:highlight>
              </a:rPr>
              <a:t>Follows “build twice and compare” 2) Small and close sourced dataset</a:t>
            </a:r>
            <a:endParaRPr>
              <a:highlight>
                <a:srgbClr val="FFFF00"/>
              </a:highlight>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rPr lang="en"/>
              <a:t> </a:t>
            </a:r>
            <a:endParaRPr/>
          </a:p>
        </p:txBody>
      </p:sp>
      <p:sp>
        <p:nvSpPr>
          <p:cNvPr id="677" name="Google Shape;677;p73"/>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78" name="Google Shape;678;p73"/>
          <p:cNvSpPr txBox="1"/>
          <p:nvPr/>
        </p:nvSpPr>
        <p:spPr>
          <a:xfrm>
            <a:off x="450050" y="4322038"/>
            <a:ext cx="74571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[16] </a:t>
            </a:r>
            <a:r>
              <a:rPr lang="en" sz="1000">
                <a:solidFill>
                  <a:srgbClr val="888888"/>
                </a:solidFill>
                <a:latin typeface="Figtree"/>
                <a:ea typeface="Figtree"/>
                <a:cs typeface="Figtree"/>
                <a:sym typeface="Figtree"/>
              </a:rPr>
              <a:t>P. Goswami, S. Gupta, Z. Li, N. Meng, and D. Yao, ‘Investigating The Reproducibility of NPM Packages’, in 2020 IEEE International Conference on Software Maintenance and Evolution (ICSME)</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679" name="Google Shape;679;p73"/>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80" name="Google Shape;680;p73"/>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pic>
        <p:nvPicPr>
          <p:cNvPr id="681" name="Google Shape;681;p73"/>
          <p:cNvPicPr preferRelativeResize="0"/>
          <p:nvPr/>
        </p:nvPicPr>
        <p:blipFill>
          <a:blip r:embed="rId3">
            <a:alphaModFix/>
          </a:blip>
          <a:stretch>
            <a:fillRect/>
          </a:stretch>
        </p:blipFill>
        <p:spPr>
          <a:xfrm>
            <a:off x="465437" y="2880754"/>
            <a:ext cx="7426320" cy="118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id="686" name="Google Shape;686;p74"/>
          <p:cNvPicPr preferRelativeResize="0"/>
          <p:nvPr/>
        </p:nvPicPr>
        <p:blipFill>
          <a:blip r:embed="rId3">
            <a:alphaModFix/>
          </a:blip>
          <a:stretch>
            <a:fillRect/>
          </a:stretch>
        </p:blipFill>
        <p:spPr>
          <a:xfrm>
            <a:off x="4524656" y="153176"/>
            <a:ext cx="4438149" cy="5047575"/>
          </a:xfrm>
          <a:prstGeom prst="rect">
            <a:avLst/>
          </a:prstGeom>
          <a:noFill/>
          <a:ln>
            <a:noFill/>
          </a:ln>
        </p:spPr>
      </p:pic>
      <p:sp>
        <p:nvSpPr>
          <p:cNvPr id="687" name="Google Shape;687;p74"/>
          <p:cNvSpPr txBox="1"/>
          <p:nvPr>
            <p:ph idx="1" type="body"/>
          </p:nvPr>
        </p:nvSpPr>
        <p:spPr>
          <a:xfrm>
            <a:off x="450050" y="730000"/>
            <a:ext cx="4032900" cy="38082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a:t>It is a GitHub repository: </a:t>
            </a:r>
            <a:r>
              <a:rPr lang="en" u="sng">
                <a:solidFill>
                  <a:schemeClr val="hlink"/>
                </a:solidFill>
                <a:hlinkClick r:id="rId4"/>
              </a:rPr>
              <a:t>https://github.com/jvm-repo-rebuild/reproducible-central/</a:t>
            </a:r>
            <a:r>
              <a:rPr lang="en"/>
              <a:t> </a:t>
            </a:r>
            <a:endParaRPr/>
          </a:p>
          <a:p>
            <a:pPr indent="-317500" lvl="0" marL="457200" rtl="0" algn="l">
              <a:spcBef>
                <a:spcPts val="0"/>
              </a:spcBef>
              <a:spcAft>
                <a:spcPts val="0"/>
              </a:spcAft>
              <a:buSzPts val="1400"/>
              <a:buAutoNum type="arabicPeriod"/>
            </a:pPr>
            <a:r>
              <a:rPr lang="en"/>
              <a:t>Artifacts like jar, .json, .zip files are downloaded from Maven Central.</a:t>
            </a:r>
            <a:endParaRPr/>
          </a:p>
          <a:p>
            <a:pPr indent="-317500" lvl="0" marL="457200" rtl="0" algn="l">
              <a:spcBef>
                <a:spcPts val="0"/>
              </a:spcBef>
              <a:spcAft>
                <a:spcPts val="0"/>
              </a:spcAft>
              <a:buSzPts val="1400"/>
              <a:buAutoNum type="arabicPeriod"/>
            </a:pPr>
            <a:r>
              <a:rPr lang="en"/>
              <a:t>Source code is downloaded from hosting services like GitHub.</a:t>
            </a:r>
            <a:endParaRPr/>
          </a:p>
          <a:p>
            <a:pPr indent="-317500" lvl="0" marL="457200" rtl="0" algn="l">
              <a:spcBef>
                <a:spcPts val="0"/>
              </a:spcBef>
              <a:spcAft>
                <a:spcPts val="0"/>
              </a:spcAft>
              <a:buSzPts val="1400"/>
              <a:buAutoNum type="arabicPeriod"/>
            </a:pPr>
            <a:r>
              <a:rPr lang="en"/>
              <a:t>The source code along with all of its build requirement is built using a “buildspec”.</a:t>
            </a:r>
            <a:endParaRPr/>
          </a:p>
          <a:p>
            <a:pPr indent="-317500" lvl="0" marL="457200" rtl="0" algn="l">
              <a:spcBef>
                <a:spcPts val="0"/>
              </a:spcBef>
              <a:spcAft>
                <a:spcPts val="0"/>
              </a:spcAft>
              <a:buSzPts val="1400"/>
              <a:buAutoNum type="arabicPeriod"/>
            </a:pPr>
            <a:r>
              <a:rPr lang="en"/>
              <a:t>Buildspec file is specification that lists how the build should done</a:t>
            </a:r>
            <a:endParaRPr/>
          </a:p>
          <a:p>
            <a:pPr indent="-317500" lvl="1" marL="914400" rtl="0" algn="l">
              <a:spcBef>
                <a:spcPts val="0"/>
              </a:spcBef>
              <a:spcAft>
                <a:spcPts val="0"/>
              </a:spcAft>
              <a:buSzPts val="1400"/>
              <a:buAutoNum type="alphaLcPeriod"/>
            </a:pPr>
            <a:r>
              <a:rPr lang="en"/>
              <a:t>Build command</a:t>
            </a:r>
            <a:endParaRPr/>
          </a:p>
          <a:p>
            <a:pPr indent="-317500" lvl="1" marL="914400" rtl="0" algn="l">
              <a:spcBef>
                <a:spcPts val="0"/>
              </a:spcBef>
              <a:spcAft>
                <a:spcPts val="0"/>
              </a:spcAft>
              <a:buSzPts val="1400"/>
              <a:buAutoNum type="alphaLcPeriod"/>
            </a:pPr>
            <a:r>
              <a:rPr lang="en"/>
              <a:t>Java version</a:t>
            </a:r>
            <a:endParaRPr/>
          </a:p>
          <a:p>
            <a:pPr indent="-317500" lvl="1" marL="914400" rtl="0" algn="l">
              <a:spcBef>
                <a:spcPts val="0"/>
              </a:spcBef>
              <a:spcAft>
                <a:spcPts val="0"/>
              </a:spcAft>
              <a:buSzPts val="1400"/>
              <a:buAutoNum type="alphaLcPeriod"/>
            </a:pPr>
            <a:r>
              <a:rPr lang="en"/>
              <a:t>Environment variables</a:t>
            </a:r>
            <a:endParaRPr/>
          </a:p>
          <a:p>
            <a:pPr indent="-317500" lvl="0" marL="457200" rtl="0" algn="l">
              <a:spcBef>
                <a:spcPts val="0"/>
              </a:spcBef>
              <a:spcAft>
                <a:spcPts val="0"/>
              </a:spcAft>
              <a:buSzPts val="1400"/>
              <a:buAutoNum type="arabicPeriod"/>
            </a:pPr>
            <a:r>
              <a:rPr lang="en"/>
              <a:t>If corresponding reference and rebuild artifacts are identical, project is marked reproducible.</a:t>
            </a:r>
            <a:endParaRPr/>
          </a:p>
        </p:txBody>
      </p:sp>
      <p:pic>
        <p:nvPicPr>
          <p:cNvPr id="688" name="Google Shape;688;p74"/>
          <p:cNvPicPr preferRelativeResize="0"/>
          <p:nvPr/>
        </p:nvPicPr>
        <p:blipFill>
          <a:blip r:embed="rId5">
            <a:alphaModFix/>
          </a:blip>
          <a:stretch>
            <a:fillRect/>
          </a:stretch>
        </p:blipFill>
        <p:spPr>
          <a:xfrm>
            <a:off x="4901325" y="730001"/>
            <a:ext cx="3915824" cy="3683500"/>
          </a:xfrm>
          <a:prstGeom prst="rect">
            <a:avLst/>
          </a:prstGeom>
          <a:noFill/>
          <a:ln>
            <a:noFill/>
          </a:ln>
        </p:spPr>
      </p:pic>
      <p:sp>
        <p:nvSpPr>
          <p:cNvPr id="689" name="Google Shape;689;p74"/>
          <p:cNvSpPr txBox="1"/>
          <p:nvPr>
            <p:ph type="title"/>
          </p:nvPr>
        </p:nvSpPr>
        <p:spPr>
          <a:xfrm>
            <a:off x="789398" y="222156"/>
            <a:ext cx="7937700" cy="4434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Reproducible Central</a:t>
            </a:r>
            <a:endParaRPr/>
          </a:p>
        </p:txBody>
      </p:sp>
      <p:sp>
        <p:nvSpPr>
          <p:cNvPr id="690" name="Google Shape;690;p74"/>
          <p:cNvSpPr txBox="1"/>
          <p:nvPr/>
        </p:nvSpPr>
        <p:spPr>
          <a:xfrm>
            <a:off x="311800" y="4368950"/>
            <a:ext cx="47952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[17] </a:t>
            </a:r>
            <a:r>
              <a:rPr lang="en" sz="1000">
                <a:solidFill>
                  <a:srgbClr val="888888"/>
                </a:solidFill>
                <a:latin typeface="Figtree"/>
                <a:ea typeface="Figtree"/>
                <a:cs typeface="Figtree"/>
                <a:sym typeface="Figtree"/>
              </a:rPr>
              <a:t>H. Boutemy, jvm-repo-rebuild/reproducible-central. (Oct. 31, 2024). jvm-repo-rebuild.</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691" name="Google Shape;691;p74"/>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92" name="Google Shape;692;p74"/>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6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5"/>
          <p:cNvSpPr txBox="1"/>
          <p:nvPr>
            <p:ph type="title"/>
          </p:nvPr>
        </p:nvSpPr>
        <p:spPr>
          <a:xfrm>
            <a:off x="450056" y="1664098"/>
            <a:ext cx="5413800" cy="2139600"/>
          </a:xfrm>
          <a:prstGeom prst="rect">
            <a:avLst/>
          </a:prstGeom>
        </p:spPr>
        <p:txBody>
          <a:bodyPr anchorCtr="0" anchor="b" bIns="34275" lIns="68575" spcFirstLastPara="1" rIns="68575" wrap="square" tIns="81000">
            <a:noAutofit/>
          </a:bodyPr>
          <a:lstStyle/>
          <a:p>
            <a:pPr indent="0" lvl="0" marL="0" rtl="0" algn="l">
              <a:spcBef>
                <a:spcPts val="0"/>
              </a:spcBef>
              <a:spcAft>
                <a:spcPts val="0"/>
              </a:spcAft>
              <a:buNone/>
            </a:pPr>
            <a:r>
              <a:rPr lang="en"/>
              <a:t>Our first goal</a:t>
            </a:r>
            <a:endParaRPr/>
          </a:p>
        </p:txBody>
      </p:sp>
      <p:sp>
        <p:nvSpPr>
          <p:cNvPr id="698" name="Google Shape;698;p75"/>
          <p:cNvSpPr txBox="1"/>
          <p:nvPr>
            <p:ph idx="1" type="body"/>
          </p:nvPr>
        </p:nvSpPr>
        <p:spPr>
          <a:xfrm>
            <a:off x="450056" y="3919538"/>
            <a:ext cx="5413800" cy="647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To build a taxonomy of reasons why unreproducible builds occur in Java and propose a fix for them</a:t>
            </a:r>
            <a:endParaRPr/>
          </a:p>
        </p:txBody>
      </p:sp>
      <p:sp>
        <p:nvSpPr>
          <p:cNvPr id="699" name="Google Shape;699;p75"/>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lt1"/>
                </a:solidFill>
              </a:rPr>
              <a:t>‹#›</a:t>
            </a:fld>
            <a:endParaRPr>
              <a:solidFill>
                <a:schemeClr val="lt1"/>
              </a:solidFill>
            </a:endParaRPr>
          </a:p>
        </p:txBody>
      </p:sp>
      <p:sp>
        <p:nvSpPr>
          <p:cNvPr id="700" name="Google Shape;700;p75"/>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chemeClr val="lt1"/>
                </a:solidFill>
                <a:latin typeface="Figtree"/>
                <a:ea typeface="Figtree"/>
                <a:cs typeface="Figtree"/>
                <a:sym typeface="Figtree"/>
              </a:rPr>
              <a:t>Aman Sharma | amansha@kth.se</a:t>
            </a:r>
            <a:endParaRPr sz="700">
              <a:solidFill>
                <a:schemeClr val="lt1"/>
              </a:solidFill>
              <a:latin typeface="Figtree"/>
              <a:ea typeface="Figtree"/>
              <a:cs typeface="Figtree"/>
              <a:sym typeface="Figtree"/>
            </a:endParaRPr>
          </a:p>
        </p:txBody>
      </p:sp>
      <p:sp>
        <p:nvSpPr>
          <p:cNvPr id="701" name="Google Shape;701;p75"/>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chemeClr val="lt1"/>
                </a:solidFill>
                <a:latin typeface="Figtree"/>
                <a:ea typeface="Figtree"/>
                <a:cs typeface="Figtree"/>
                <a:sym typeface="Figtree"/>
              </a:rPr>
              <a:t>06</a:t>
            </a:r>
            <a:r>
              <a:rPr lang="en" sz="700">
                <a:solidFill>
                  <a:schemeClr val="lt1"/>
                </a:solidFill>
                <a:latin typeface="Figtree"/>
                <a:ea typeface="Figtree"/>
                <a:cs typeface="Figtree"/>
                <a:sym typeface="Figtree"/>
              </a:rPr>
              <a:t>-05-2025</a:t>
            </a:r>
            <a:endParaRPr sz="700">
              <a:solidFill>
                <a:schemeClr val="lt1"/>
              </a:solidFill>
              <a:latin typeface="Figtree"/>
              <a:ea typeface="Figtree"/>
              <a:cs typeface="Figtree"/>
              <a:sym typeface="Figtre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76"/>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Dataset</a:t>
            </a:r>
            <a:endParaRPr/>
          </a:p>
        </p:txBody>
      </p:sp>
      <p:sp>
        <p:nvSpPr>
          <p:cNvPr id="707" name="Google Shape;707;p76"/>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We build our dataset on top of Reproducible Central - it is an infrastructure to verify whether Maven projects are reproducible.</a:t>
            </a:r>
            <a:endParaRPr/>
          </a:p>
          <a:p>
            <a:pPr indent="-317500" lvl="0" marL="457200" rtl="0" algn="l">
              <a:spcBef>
                <a:spcPts val="800"/>
              </a:spcBef>
              <a:spcAft>
                <a:spcPts val="0"/>
              </a:spcAft>
              <a:buSzPts val="1400"/>
              <a:buAutoNum type="arabicPeriod"/>
            </a:pPr>
            <a:r>
              <a:rPr lang="en"/>
              <a:t>Snapshot Reproducible Central on 8th October, 2024 (</a:t>
            </a:r>
            <a:r>
              <a:rPr lang="en" u="sng">
                <a:solidFill>
                  <a:schemeClr val="hlink"/>
                </a:solidFill>
                <a:hlinkClick r:id="rId3"/>
              </a:rPr>
              <a:t>d280bf1</a:t>
            </a:r>
            <a:r>
              <a:rPr lang="en"/>
              <a:t>)</a:t>
            </a:r>
            <a:endParaRPr/>
          </a:p>
          <a:p>
            <a:pPr indent="-317500" lvl="1" marL="914400" rtl="0" algn="l">
              <a:spcBef>
                <a:spcPts val="0"/>
              </a:spcBef>
              <a:spcAft>
                <a:spcPts val="0"/>
              </a:spcAft>
              <a:buSzPts val="1400"/>
              <a:buAutoNum type="alphaLcPeriod"/>
            </a:pPr>
            <a:r>
              <a:rPr lang="en"/>
              <a:t>706 Maven projects and their buildspec files</a:t>
            </a:r>
            <a:endParaRPr/>
          </a:p>
          <a:p>
            <a:pPr indent="0" lvl="0" marL="0" rtl="0" algn="l">
              <a:spcBef>
                <a:spcPts val="800"/>
              </a:spcBef>
              <a:spcAft>
                <a:spcPts val="0"/>
              </a:spcAft>
              <a:buNone/>
            </a:pPr>
            <a:r>
              <a:t/>
            </a:r>
            <a:endParaRPr/>
          </a:p>
          <a:p>
            <a:pPr indent="-317500" lvl="0" marL="457200" rtl="0" algn="l">
              <a:spcBef>
                <a:spcPts val="800"/>
              </a:spcBef>
              <a:spcAft>
                <a:spcPts val="0"/>
              </a:spcAft>
              <a:buSzPts val="1400"/>
              <a:buAutoNum type="arabicPeriod"/>
            </a:pPr>
            <a:r>
              <a:rPr lang="en"/>
              <a:t>We apply four filters that resulted in </a:t>
            </a:r>
            <a:r>
              <a:rPr lang="en"/>
              <a:t>exclusion</a:t>
            </a:r>
            <a:r>
              <a:rPr lang="en"/>
              <a:t> of projects</a:t>
            </a:r>
            <a:endParaRPr/>
          </a:p>
          <a:p>
            <a:pPr indent="-317500" lvl="1" marL="914400" rtl="0" algn="l">
              <a:spcBef>
                <a:spcPts val="0"/>
              </a:spcBef>
              <a:spcAft>
                <a:spcPts val="0"/>
              </a:spcAft>
              <a:buSzPts val="1400"/>
              <a:buAutoNum type="alphaLcPeriod"/>
            </a:pPr>
            <a:r>
              <a:rPr lang="en"/>
              <a:t>Projects that require manual intervention (eg. setting precise Java version).</a:t>
            </a:r>
            <a:endParaRPr/>
          </a:p>
          <a:p>
            <a:pPr indent="-317500" lvl="1" marL="914400" rtl="0" algn="l">
              <a:spcBef>
                <a:spcPts val="0"/>
              </a:spcBef>
              <a:spcAft>
                <a:spcPts val="0"/>
              </a:spcAft>
              <a:buSzPts val="1400"/>
              <a:buAutoNum type="alphaLcPeriod"/>
            </a:pPr>
            <a:r>
              <a:rPr lang="en"/>
              <a:t>Projects that have more artifacts built locally than on package registry (eg. some jars are are built locally but never released).</a:t>
            </a:r>
            <a:endParaRPr/>
          </a:p>
          <a:p>
            <a:pPr indent="-317500" lvl="1" marL="914400" rtl="0" algn="l">
              <a:spcBef>
                <a:spcPts val="0"/>
              </a:spcBef>
              <a:spcAft>
                <a:spcPts val="0"/>
              </a:spcAft>
              <a:buSzPts val="1400"/>
              <a:buAutoNum type="alphaLcPeriod"/>
            </a:pPr>
            <a:r>
              <a:rPr lang="en"/>
              <a:t>Projects that do not use Maven as build tool.</a:t>
            </a:r>
            <a:endParaRPr/>
          </a:p>
          <a:p>
            <a:pPr indent="-317500" lvl="1" marL="914400" rtl="0" algn="l">
              <a:spcBef>
                <a:spcPts val="0"/>
              </a:spcBef>
              <a:spcAft>
                <a:spcPts val="0"/>
              </a:spcAft>
              <a:buSzPts val="1400"/>
              <a:buAutoNum type="alphaLcPeriod"/>
            </a:pPr>
            <a:r>
              <a:rPr lang="en"/>
              <a:t>Projects that mapped artifacts incorrectly (eg. pom file is compared with jar).</a:t>
            </a:r>
            <a:endParaRPr/>
          </a:p>
          <a:p>
            <a:pPr indent="0" lvl="0" marL="0" rtl="0" algn="l">
              <a:spcBef>
                <a:spcPts val="800"/>
              </a:spcBef>
              <a:spcAft>
                <a:spcPts val="0"/>
              </a:spcAft>
              <a:buNone/>
            </a:pPr>
            <a:r>
              <a:t/>
            </a:r>
            <a:endParaRPr/>
          </a:p>
          <a:p>
            <a:pPr indent="-317500" lvl="0" marL="457200" rtl="0" algn="l">
              <a:spcBef>
                <a:spcPts val="800"/>
              </a:spcBef>
              <a:spcAft>
                <a:spcPts val="0"/>
              </a:spcAft>
              <a:buSzPts val="1400"/>
              <a:buAutoNum type="arabicPeriod"/>
            </a:pPr>
            <a:r>
              <a:rPr lang="en"/>
              <a:t>Finally, we have</a:t>
            </a:r>
            <a:endParaRPr/>
          </a:p>
          <a:p>
            <a:pPr indent="-317500" lvl="1" marL="914400" rtl="0" algn="l">
              <a:spcBef>
                <a:spcPts val="0"/>
              </a:spcBef>
              <a:spcAft>
                <a:spcPts val="0"/>
              </a:spcAft>
              <a:buSzPts val="1400"/>
              <a:buAutoNum type="alphaLcPeriod"/>
            </a:pPr>
            <a:r>
              <a:rPr lang="en"/>
              <a:t>7,961 Maven releases </a:t>
            </a:r>
            <a:r>
              <a:rPr b="1" lang="en"/>
              <a:t>of submodules</a:t>
            </a:r>
            <a:endParaRPr b="1"/>
          </a:p>
          <a:p>
            <a:pPr indent="-317500" lvl="1" marL="914400" rtl="0" algn="l">
              <a:spcBef>
                <a:spcPts val="0"/>
              </a:spcBef>
              <a:spcAft>
                <a:spcPts val="0"/>
              </a:spcAft>
              <a:buSzPts val="1400"/>
              <a:buAutoNum type="alphaLcPeriod"/>
            </a:pPr>
            <a:r>
              <a:rPr lang="en"/>
              <a:t>12,283 unreproducible artifact pairs</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708" name="Google Shape;708;p76"/>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09" name="Google Shape;709;p76"/>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10" name="Google Shape;710;p76"/>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7"/>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RQ1: Causes of Unreproducibility</a:t>
            </a:r>
            <a:endParaRPr/>
          </a:p>
        </p:txBody>
      </p:sp>
      <p:sp>
        <p:nvSpPr>
          <p:cNvPr id="716" name="Google Shape;716;p77"/>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17" name="Google Shape;717;p77"/>
          <p:cNvPicPr preferRelativeResize="0"/>
          <p:nvPr/>
        </p:nvPicPr>
        <p:blipFill rotWithShape="1">
          <a:blip r:embed="rId3">
            <a:alphaModFix/>
          </a:blip>
          <a:srcRect b="0" l="1820" r="1849" t="2381"/>
          <a:stretch/>
        </p:blipFill>
        <p:spPr>
          <a:xfrm>
            <a:off x="245275" y="1082213"/>
            <a:ext cx="8808150" cy="2698975"/>
          </a:xfrm>
          <a:prstGeom prst="rect">
            <a:avLst/>
          </a:prstGeom>
          <a:noFill/>
          <a:ln>
            <a:noFill/>
          </a:ln>
        </p:spPr>
      </p:pic>
      <p:sp>
        <p:nvSpPr>
          <p:cNvPr id="718" name="Google Shape;718;p77"/>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19" name="Google Shape;719;p77"/>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
        <p:nvSpPr>
          <p:cNvPr id="720" name="Google Shape;720;p77"/>
          <p:cNvSpPr/>
          <p:nvPr/>
        </p:nvSpPr>
        <p:spPr>
          <a:xfrm>
            <a:off x="7171150" y="1082225"/>
            <a:ext cx="1882200" cy="2454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2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78"/>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Mitigation Strategies</a:t>
            </a:r>
            <a:endParaRPr/>
          </a:p>
        </p:txBody>
      </p:sp>
      <p:sp>
        <p:nvSpPr>
          <p:cNvPr id="726" name="Google Shape;726;p78"/>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There are 3 mitigation strategies</a:t>
            </a:r>
            <a:endParaRPr/>
          </a:p>
          <a:p>
            <a:pPr indent="-317500" lvl="0" marL="457200" rtl="0" algn="l">
              <a:spcBef>
                <a:spcPts val="800"/>
              </a:spcBef>
              <a:spcAft>
                <a:spcPts val="0"/>
              </a:spcAft>
              <a:buSzPts val="1400"/>
              <a:buAutoNum type="arabicPeriod"/>
            </a:pPr>
            <a:r>
              <a:rPr lang="en"/>
              <a:t>Fix the build process: repairing the build script used by developer to publish package</a:t>
            </a:r>
            <a:endParaRPr/>
          </a:p>
          <a:p>
            <a:pPr indent="-317500" lvl="1" marL="914400" rtl="0" algn="l">
              <a:spcBef>
                <a:spcPts val="0"/>
              </a:spcBef>
              <a:spcAft>
                <a:spcPts val="0"/>
              </a:spcAft>
              <a:buSzPts val="1400"/>
              <a:buAutoNum type="alphaLcPeriod"/>
            </a:pPr>
            <a:r>
              <a:rPr lang="en"/>
              <a:t>Pros: anyone can replicate the build with 0 ad-hoc configuration</a:t>
            </a:r>
            <a:endParaRPr/>
          </a:p>
          <a:p>
            <a:pPr indent="-317500" lvl="1" marL="914400" rtl="0" algn="l">
              <a:spcBef>
                <a:spcPts val="0"/>
              </a:spcBef>
              <a:spcAft>
                <a:spcPts val="0"/>
              </a:spcAft>
              <a:buSzPts val="1400"/>
              <a:buAutoNum type="alphaLcPeriod"/>
            </a:pPr>
            <a:r>
              <a:rPr lang="en"/>
              <a:t>Cons: sometimes you have to embed non-deterministic information like signatures</a:t>
            </a:r>
            <a:br>
              <a:rPr lang="en"/>
            </a:br>
            <a:endParaRPr/>
          </a:p>
          <a:p>
            <a:pPr indent="-317500" lvl="0" marL="457200" rtl="0" algn="l">
              <a:spcBef>
                <a:spcPts val="0"/>
              </a:spcBef>
              <a:spcAft>
                <a:spcPts val="0"/>
              </a:spcAft>
              <a:buSzPts val="1400"/>
              <a:buAutoNum type="arabicPeriod"/>
            </a:pPr>
            <a:r>
              <a:rPr lang="en"/>
              <a:t>Fix the rebuild process: repairing the buildspec file</a:t>
            </a:r>
            <a:endParaRPr/>
          </a:p>
          <a:p>
            <a:pPr indent="-317500" lvl="1" marL="914400" rtl="0" algn="l">
              <a:spcBef>
                <a:spcPts val="0"/>
              </a:spcBef>
              <a:spcAft>
                <a:spcPts val="0"/>
              </a:spcAft>
              <a:buSzPts val="1400"/>
              <a:buAutoNum type="alphaLcPeriod"/>
            </a:pPr>
            <a:r>
              <a:rPr lang="en"/>
              <a:t>Pros: contributes to fixes in the build process</a:t>
            </a:r>
            <a:endParaRPr/>
          </a:p>
          <a:p>
            <a:pPr indent="-317500" lvl="1" marL="914400" rtl="0" algn="l">
              <a:spcBef>
                <a:spcPts val="0"/>
              </a:spcBef>
              <a:spcAft>
                <a:spcPts val="0"/>
              </a:spcAft>
              <a:buSzPts val="1400"/>
              <a:buAutoNum type="alphaLcPeriod"/>
            </a:pPr>
            <a:r>
              <a:rPr lang="en"/>
              <a:t>Cons: can be hard to </a:t>
            </a:r>
            <a:r>
              <a:rPr lang="en"/>
              <a:t>adapt</a:t>
            </a:r>
            <a:r>
              <a:rPr lang="en"/>
              <a:t> for future releases</a:t>
            </a:r>
            <a:br>
              <a:rPr lang="en"/>
            </a:br>
            <a:endParaRPr/>
          </a:p>
          <a:p>
            <a:pPr indent="-317500" lvl="0" marL="457200" rtl="0" algn="l">
              <a:spcBef>
                <a:spcPts val="0"/>
              </a:spcBef>
              <a:spcAft>
                <a:spcPts val="0"/>
              </a:spcAft>
              <a:buSzPts val="1400"/>
              <a:buAutoNum type="arabicPeriod"/>
            </a:pPr>
            <a:r>
              <a:rPr lang="en"/>
              <a:t>Canonicalization: </a:t>
            </a:r>
            <a:r>
              <a:rPr lang="en"/>
              <a:t>conversion</a:t>
            </a:r>
            <a:r>
              <a:rPr lang="en"/>
              <a:t> of output artifacts into a standard representation that is free of non-</a:t>
            </a:r>
            <a:r>
              <a:rPr lang="en"/>
              <a:t>deterministic</a:t>
            </a:r>
            <a:r>
              <a:rPr lang="en"/>
              <a:t> changes</a:t>
            </a:r>
            <a:endParaRPr/>
          </a:p>
          <a:p>
            <a:pPr indent="-317500" lvl="1" marL="914400" rtl="0" algn="l">
              <a:spcBef>
                <a:spcPts val="0"/>
              </a:spcBef>
              <a:spcAft>
                <a:spcPts val="0"/>
              </a:spcAft>
              <a:buSzPts val="1400"/>
              <a:buAutoNum type="alphaLcPeriod"/>
            </a:pPr>
            <a:r>
              <a:rPr lang="en"/>
              <a:t>Pros: past releases can also be verified, no need to rebuild, “i can’t find a jdk 14 nowadays”</a:t>
            </a:r>
            <a:endParaRPr/>
          </a:p>
          <a:p>
            <a:pPr indent="-317500" lvl="1" marL="914400" rtl="0" algn="l">
              <a:spcBef>
                <a:spcPts val="0"/>
              </a:spcBef>
              <a:spcAft>
                <a:spcPts val="0"/>
              </a:spcAft>
              <a:buSzPts val="1400"/>
              <a:buAutoNum type="alphaLcPeriod"/>
            </a:pPr>
            <a:r>
              <a:rPr lang="en"/>
              <a:t>Cons: careful removal as it may mask meaningful differences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We try to evaluate canonicalization since few work in the literature</a:t>
            </a:r>
            <a:endParaRPr/>
          </a:p>
        </p:txBody>
      </p:sp>
      <p:sp>
        <p:nvSpPr>
          <p:cNvPr id="727" name="Google Shape;727;p78"/>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28" name="Google Shape;728;p78"/>
          <p:cNvSpPr txBox="1"/>
          <p:nvPr/>
        </p:nvSpPr>
        <p:spPr>
          <a:xfrm>
            <a:off x="311800" y="4368950"/>
            <a:ext cx="83457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[18] </a:t>
            </a:r>
            <a:r>
              <a:rPr lang="en" sz="1000">
                <a:solidFill>
                  <a:srgbClr val="888888"/>
                </a:solidFill>
                <a:latin typeface="Figtree"/>
                <a:ea typeface="Figtree"/>
                <a:cs typeface="Figtree"/>
                <a:sym typeface="Figtree"/>
              </a:rPr>
              <a:t>J. Dietrich, T. White, B. Hassanshahi, and P. Krishnan, ‘Levels of Binary Equivalence for the Comparison of Binaries from Alternative Builds’</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729" name="Google Shape;729;p78"/>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30" name="Google Shape;730;p78"/>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79"/>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Example: Build Manifest</a:t>
            </a:r>
            <a:endParaRPr/>
          </a:p>
        </p:txBody>
      </p:sp>
      <p:sp>
        <p:nvSpPr>
          <p:cNvPr id="736" name="Google Shape;736;p79"/>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37" name="Google Shape;737;p79"/>
          <p:cNvSpPr/>
          <p:nvPr/>
        </p:nvSpPr>
        <p:spPr>
          <a:xfrm>
            <a:off x="662825" y="932900"/>
            <a:ext cx="5611500" cy="13329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rg.apache.camel:ca</a:t>
            </a:r>
            <a:r>
              <a:rPr lang="en" sz="1500">
                <a:solidFill>
                  <a:srgbClr val="A5A5A5"/>
                </a:solidFill>
                <a:latin typeface="PT Mono"/>
                <a:ea typeface="PT Mono"/>
                <a:cs typeface="PT Mono"/>
                <a:sym typeface="PT Mono"/>
              </a:rPr>
              <a:t>m</a:t>
            </a:r>
            <a:r>
              <a:rPr lang="en" sz="1500">
                <a:solidFill>
                  <a:srgbClr val="A5A5A5"/>
                </a:solidFill>
                <a:latin typeface="PT Mono"/>
                <a:ea typeface="PT Mono"/>
                <a:cs typeface="PT Mono"/>
                <a:sym typeface="PT Mono"/>
              </a:rPr>
              <a:t>e-ahc-ws:3.13.0</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Built-By: name of user that built the artifact</a:t>
            </a:r>
            <a:endParaRPr sz="1500">
              <a:solidFill>
                <a:srgbClr val="A5A5A5"/>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root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+Built-By: aman</a:t>
            </a:r>
            <a:endParaRPr sz="1500">
              <a:solidFill>
                <a:srgbClr val="38761D"/>
              </a:solidFill>
              <a:latin typeface="PT Mono"/>
              <a:ea typeface="PT Mono"/>
              <a:cs typeface="PT Mono"/>
              <a:sym typeface="PT Mono"/>
            </a:endParaRPr>
          </a:p>
        </p:txBody>
      </p:sp>
      <p:sp>
        <p:nvSpPr>
          <p:cNvPr id="738" name="Google Shape;738;p79"/>
          <p:cNvSpPr/>
          <p:nvPr/>
        </p:nvSpPr>
        <p:spPr>
          <a:xfrm>
            <a:off x="662825" y="2395750"/>
            <a:ext cx="6756300" cy="2319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a:t>
            </a:r>
            <a:r>
              <a:rPr lang="en" sz="1500">
                <a:solidFill>
                  <a:srgbClr val="A5A5A5"/>
                </a:solidFill>
                <a:latin typeface="PT Mono"/>
                <a:ea typeface="PT Mono"/>
                <a:cs typeface="PT Mono"/>
                <a:sym typeface="PT Mono"/>
              </a:rPr>
              <a:t>org.apache.any23:apache-any23-csvutils:</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2.7</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-Specification-Title: Apache Any23 :: CSV Utilities</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-Specification-Version: 2.7</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-Specification-Vendor: The Apache Software Foundation</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-Implementation-Title: Apache Any23 :: CSV Utilities</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-Implementation-Version: 2.7</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-Implementation-Vendor: The Apache Software Foundation</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 some more attributes</a:t>
            </a:r>
            <a:endParaRPr sz="1500">
              <a:solidFill>
                <a:srgbClr val="FF0000"/>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t/>
            </a:r>
            <a:endParaRPr sz="1500">
              <a:solidFill>
                <a:srgbClr val="FF0000"/>
              </a:solidFill>
              <a:latin typeface="PT Mono"/>
              <a:ea typeface="PT Mono"/>
              <a:cs typeface="PT Mono"/>
              <a:sym typeface="PT Mono"/>
            </a:endParaRPr>
          </a:p>
        </p:txBody>
      </p:sp>
      <p:sp>
        <p:nvSpPr>
          <p:cNvPr id="739" name="Google Shape;739;p79"/>
          <p:cNvSpPr txBox="1"/>
          <p:nvPr/>
        </p:nvSpPr>
        <p:spPr>
          <a:xfrm>
            <a:off x="6551675" y="1062225"/>
            <a:ext cx="236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Fix build process or canonicalize</a:t>
            </a:r>
            <a:endParaRPr sz="1500">
              <a:solidFill>
                <a:schemeClr val="dk1"/>
              </a:solidFill>
              <a:latin typeface="Figtree"/>
              <a:ea typeface="Figtree"/>
              <a:cs typeface="Figtree"/>
              <a:sym typeface="Figtree"/>
            </a:endParaRPr>
          </a:p>
        </p:txBody>
      </p:sp>
      <p:sp>
        <p:nvSpPr>
          <p:cNvPr id="740" name="Google Shape;740;p79"/>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41" name="Google Shape;741;p79"/>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80"/>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Build Manifest mitigation</a:t>
            </a:r>
            <a:endParaRPr/>
          </a:p>
        </p:txBody>
      </p:sp>
      <p:sp>
        <p:nvSpPr>
          <p:cNvPr id="747" name="Google Shape;747;p80"/>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48" name="Google Shape;748;p80"/>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49" name="Google Shape;749;p80"/>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
        <p:nvSpPr>
          <p:cNvPr id="750" name="Google Shape;750;p80"/>
          <p:cNvSpPr/>
          <p:nvPr/>
        </p:nvSpPr>
        <p:spPr>
          <a:xfrm>
            <a:off x="603125" y="1632850"/>
            <a:ext cx="2100600" cy="11877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A5A5A5"/>
                </a:solidFill>
                <a:latin typeface="PT Mono"/>
                <a:ea typeface="PT Mono"/>
                <a:cs typeface="PT Mono"/>
                <a:sym typeface="PT Mono"/>
              </a:rPr>
              <a:t>// reference</a:t>
            </a:r>
            <a:endParaRPr sz="1500">
              <a:solidFill>
                <a:srgbClr val="A5A5A5"/>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root</a:t>
            </a:r>
            <a:endParaRPr sz="1500">
              <a:solidFill>
                <a:srgbClr val="FF0000"/>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A5A5A5"/>
                </a:solidFill>
                <a:latin typeface="PT Mono"/>
                <a:ea typeface="PT Mono"/>
                <a:cs typeface="PT Mono"/>
                <a:sym typeface="PT Mono"/>
              </a:rPr>
              <a:t>// rebuild</a:t>
            </a:r>
            <a:endParaRPr sz="1500">
              <a:solidFill>
                <a:srgbClr val="A5A5A5"/>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+Built-By: aman</a:t>
            </a:r>
            <a:endParaRPr sz="1500">
              <a:solidFill>
                <a:srgbClr val="38761D"/>
              </a:solidFill>
              <a:latin typeface="PT Mono"/>
              <a:ea typeface="PT Mono"/>
              <a:cs typeface="PT Mono"/>
              <a:sym typeface="PT Mono"/>
            </a:endParaRPr>
          </a:p>
        </p:txBody>
      </p:sp>
      <p:sp>
        <p:nvSpPr>
          <p:cNvPr id="751" name="Google Shape;751;p80"/>
          <p:cNvSpPr/>
          <p:nvPr/>
        </p:nvSpPr>
        <p:spPr>
          <a:xfrm>
            <a:off x="2882775" y="1158325"/>
            <a:ext cx="2100600" cy="738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root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+Built-By: foo</a:t>
            </a:r>
            <a:endParaRPr sz="1500">
              <a:solidFill>
                <a:srgbClr val="38761D"/>
              </a:solidFill>
              <a:latin typeface="PT Mono"/>
              <a:ea typeface="PT Mono"/>
              <a:cs typeface="PT Mono"/>
              <a:sym typeface="PT Mono"/>
            </a:endParaRPr>
          </a:p>
        </p:txBody>
      </p:sp>
      <p:sp>
        <p:nvSpPr>
          <p:cNvPr id="752" name="Google Shape;752;p80"/>
          <p:cNvSpPr/>
          <p:nvPr/>
        </p:nvSpPr>
        <p:spPr>
          <a:xfrm>
            <a:off x="2882775" y="2610075"/>
            <a:ext cx="2100600" cy="738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aman</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+Built-By: foo</a:t>
            </a:r>
            <a:endParaRPr sz="1500">
              <a:solidFill>
                <a:srgbClr val="38761D"/>
              </a:solidFill>
              <a:latin typeface="PT Mono"/>
              <a:ea typeface="PT Mono"/>
              <a:cs typeface="PT Mono"/>
              <a:sym typeface="PT Mono"/>
            </a:endParaRPr>
          </a:p>
        </p:txBody>
      </p:sp>
      <p:sp>
        <p:nvSpPr>
          <p:cNvPr id="753" name="Google Shape;753;p80"/>
          <p:cNvSpPr/>
          <p:nvPr/>
        </p:nvSpPr>
        <p:spPr>
          <a:xfrm>
            <a:off x="4983375" y="1158325"/>
            <a:ext cx="2100600" cy="738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root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t/>
            </a:r>
            <a:endParaRPr sz="1500">
              <a:solidFill>
                <a:srgbClr val="38761D"/>
              </a:solidFill>
              <a:latin typeface="PT Mono"/>
              <a:ea typeface="PT Mono"/>
              <a:cs typeface="PT Mono"/>
              <a:sym typeface="PT Mono"/>
            </a:endParaRPr>
          </a:p>
        </p:txBody>
      </p:sp>
      <p:sp>
        <p:nvSpPr>
          <p:cNvPr id="754" name="Google Shape;754;p80"/>
          <p:cNvSpPr/>
          <p:nvPr/>
        </p:nvSpPr>
        <p:spPr>
          <a:xfrm>
            <a:off x="4983375" y="2634925"/>
            <a:ext cx="2100600" cy="738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aman</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t/>
            </a:r>
            <a:endParaRPr sz="1500">
              <a:solidFill>
                <a:srgbClr val="38761D"/>
              </a:solidFill>
              <a:latin typeface="PT Mono"/>
              <a:ea typeface="PT Mono"/>
              <a:cs typeface="PT Mono"/>
              <a:sym typeface="PT Mono"/>
            </a:endParaRPr>
          </a:p>
        </p:txBody>
      </p:sp>
      <p:sp>
        <p:nvSpPr>
          <p:cNvPr id="755" name="Google Shape;755;p80"/>
          <p:cNvSpPr txBox="1"/>
          <p:nvPr/>
        </p:nvSpPr>
        <p:spPr>
          <a:xfrm>
            <a:off x="522325" y="2943625"/>
            <a:ext cx="21534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Diff between </a:t>
            </a:r>
            <a:r>
              <a:rPr lang="en" sz="1500">
                <a:solidFill>
                  <a:schemeClr val="dk1"/>
                </a:solidFill>
                <a:latin typeface="Figtree"/>
                <a:ea typeface="Figtree"/>
                <a:cs typeface="Figtree"/>
                <a:sym typeface="Figtree"/>
              </a:rPr>
              <a:t>original</a:t>
            </a:r>
            <a:endParaRPr sz="1500">
              <a:solidFill>
                <a:schemeClr val="dk1"/>
              </a:solidFill>
              <a:latin typeface="Figtree"/>
              <a:ea typeface="Figtree"/>
              <a:cs typeface="Figtree"/>
              <a:sym typeface="Figtree"/>
            </a:endParaRPr>
          </a:p>
          <a:p>
            <a:pPr indent="0" lvl="0" marL="0" rtl="0" algn="ctr">
              <a:spcBef>
                <a:spcPts val="0"/>
              </a:spcBef>
              <a:spcAft>
                <a:spcPts val="0"/>
              </a:spcAft>
              <a:buNone/>
            </a:pPr>
            <a:r>
              <a:rPr lang="en" sz="1500">
                <a:solidFill>
                  <a:schemeClr val="dk1"/>
                </a:solidFill>
                <a:latin typeface="Figtree"/>
                <a:ea typeface="Figtree"/>
                <a:cs typeface="Figtree"/>
                <a:sym typeface="Figtree"/>
              </a:rPr>
              <a:t>reference and rebuild</a:t>
            </a:r>
            <a:endParaRPr sz="1500">
              <a:solidFill>
                <a:schemeClr val="dk1"/>
              </a:solidFill>
              <a:latin typeface="Figtree"/>
              <a:ea typeface="Figtree"/>
              <a:cs typeface="Figtree"/>
              <a:sym typeface="Figtree"/>
            </a:endParaRPr>
          </a:p>
          <a:p>
            <a:pPr indent="0" lvl="0" marL="0" rtl="0" algn="ctr">
              <a:spcBef>
                <a:spcPts val="0"/>
              </a:spcBef>
              <a:spcAft>
                <a:spcPts val="0"/>
              </a:spcAft>
              <a:buNone/>
            </a:pPr>
            <a:r>
              <a:rPr lang="en" sz="1500">
                <a:solidFill>
                  <a:schemeClr val="dk1"/>
                </a:solidFill>
                <a:latin typeface="Figtree"/>
                <a:ea typeface="Figtree"/>
                <a:cs typeface="Figtree"/>
                <a:sym typeface="Figtree"/>
              </a:rPr>
              <a:t>artifacts</a:t>
            </a:r>
            <a:endParaRPr sz="1500">
              <a:solidFill>
                <a:schemeClr val="dk1"/>
              </a:solidFill>
              <a:latin typeface="Figtree"/>
              <a:ea typeface="Figtree"/>
              <a:cs typeface="Figtree"/>
              <a:sym typeface="Figtree"/>
            </a:endParaRPr>
          </a:p>
        </p:txBody>
      </p:sp>
      <p:sp>
        <p:nvSpPr>
          <p:cNvPr id="756" name="Google Shape;756;p80"/>
          <p:cNvSpPr txBox="1"/>
          <p:nvPr/>
        </p:nvSpPr>
        <p:spPr>
          <a:xfrm>
            <a:off x="3423425" y="2045600"/>
            <a:ext cx="3398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Diff between canonicalized artifact</a:t>
            </a:r>
            <a:endParaRPr sz="1500">
              <a:solidFill>
                <a:schemeClr val="dk1"/>
              </a:solidFill>
              <a:latin typeface="Figtree"/>
              <a:ea typeface="Figtree"/>
              <a:cs typeface="Figtree"/>
              <a:sym typeface="Figtree"/>
            </a:endParaRPr>
          </a:p>
        </p:txBody>
      </p:sp>
      <p:cxnSp>
        <p:nvCxnSpPr>
          <p:cNvPr id="757" name="Google Shape;757;p80"/>
          <p:cNvCxnSpPr>
            <a:stCxn id="753" idx="3"/>
            <a:endCxn id="754" idx="3"/>
          </p:cNvCxnSpPr>
          <p:nvPr/>
        </p:nvCxnSpPr>
        <p:spPr>
          <a:xfrm>
            <a:off x="7083975" y="1527475"/>
            <a:ext cx="600" cy="1476600"/>
          </a:xfrm>
          <a:prstGeom prst="curvedConnector3">
            <a:avLst>
              <a:gd fmla="val 126475000" name="adj1"/>
            </a:avLst>
          </a:prstGeom>
          <a:noFill/>
          <a:ln cap="flat" cmpd="sng" w="9525">
            <a:solidFill>
              <a:schemeClr val="dk2"/>
            </a:solidFill>
            <a:prstDash val="solid"/>
            <a:round/>
            <a:headEnd len="med" w="med" type="none"/>
            <a:tailEnd len="med" w="med" type="none"/>
          </a:ln>
        </p:spPr>
      </p:cxnSp>
      <p:sp>
        <p:nvSpPr>
          <p:cNvPr id="758" name="Google Shape;758;p80"/>
          <p:cNvSpPr txBox="1"/>
          <p:nvPr/>
        </p:nvSpPr>
        <p:spPr>
          <a:xfrm>
            <a:off x="7180300" y="2045600"/>
            <a:ext cx="1223700" cy="415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Now Identical!</a:t>
            </a:r>
            <a:endParaRPr sz="1500">
              <a:solidFill>
                <a:schemeClr val="dk1"/>
              </a:solidFill>
              <a:latin typeface="Figtree"/>
              <a:ea typeface="Figtree"/>
              <a:cs typeface="Figtree"/>
              <a:sym typeface="Figtree"/>
            </a:endParaRPr>
          </a:p>
        </p:txBody>
      </p:sp>
      <p:sp>
        <p:nvSpPr>
          <p:cNvPr id="759" name="Google Shape;759;p80"/>
          <p:cNvSpPr txBox="1"/>
          <p:nvPr/>
        </p:nvSpPr>
        <p:spPr>
          <a:xfrm>
            <a:off x="4798800" y="944600"/>
            <a:ext cx="393900" cy="16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or</a:t>
            </a:r>
            <a:endParaRPr sz="1500">
              <a:solidFill>
                <a:schemeClr val="dk1"/>
              </a:solidFill>
              <a:latin typeface="Figtree"/>
              <a:ea typeface="Figtree"/>
              <a:cs typeface="Figtree"/>
              <a:sym typeface="Figtree"/>
            </a:endParaRPr>
          </a:p>
        </p:txBody>
      </p:sp>
      <p:sp>
        <p:nvSpPr>
          <p:cNvPr id="760" name="Google Shape;760;p80"/>
          <p:cNvSpPr txBox="1"/>
          <p:nvPr/>
        </p:nvSpPr>
        <p:spPr>
          <a:xfrm>
            <a:off x="4798800" y="3401000"/>
            <a:ext cx="393900" cy="16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or</a:t>
            </a:r>
            <a:endParaRPr sz="15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3"/>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Who</a:t>
            </a:r>
            <a:r>
              <a:rPr lang="en"/>
              <a:t> am I?</a:t>
            </a:r>
            <a:endParaRPr/>
          </a:p>
        </p:txBody>
      </p:sp>
      <p:sp>
        <p:nvSpPr>
          <p:cNvPr id="561" name="Google Shape;561;p63"/>
          <p:cNvSpPr txBox="1"/>
          <p:nvPr>
            <p:ph idx="1" type="body"/>
          </p:nvPr>
        </p:nvSpPr>
        <p:spPr>
          <a:xfrm>
            <a:off x="450051" y="1025125"/>
            <a:ext cx="65631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Indian Institute of Technology Roorkee, India</a:t>
            </a:r>
            <a:endParaRPr/>
          </a:p>
          <a:p>
            <a:pPr indent="0" lvl="0" marL="0" rtl="0" algn="l">
              <a:spcBef>
                <a:spcPts val="800"/>
              </a:spcBef>
              <a:spcAft>
                <a:spcPts val="0"/>
              </a:spcAft>
              <a:buClr>
                <a:schemeClr val="dk1"/>
              </a:buClr>
              <a:buSzPts val="1100"/>
              <a:buFont typeface="Arial"/>
              <a:buNone/>
            </a:pPr>
            <a:r>
              <a:rPr lang="en"/>
              <a:t>• Received Bachelor of Technology in 2021</a:t>
            </a:r>
            <a:endParaRPr/>
          </a:p>
          <a:p>
            <a:pPr indent="0" lvl="0" marL="0" rtl="0" algn="l">
              <a:spcBef>
                <a:spcPts val="800"/>
              </a:spcBef>
              <a:spcAft>
                <a:spcPts val="0"/>
              </a:spcAft>
              <a:buNone/>
            </a:pPr>
            <a:r>
              <a:rPr lang="en"/>
              <a:t>• Was a part of Information Management Group</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Clr>
                <a:schemeClr val="dk1"/>
              </a:buClr>
              <a:buSzPts val="1100"/>
              <a:buFont typeface="Arial"/>
              <a:buNone/>
            </a:pPr>
            <a:r>
              <a:rPr lang="en"/>
              <a:t>KTH Royal Institute of Technology, Sweden</a:t>
            </a:r>
            <a:endParaRPr/>
          </a:p>
          <a:p>
            <a:pPr indent="0" lvl="0" marL="0" rtl="0" algn="l">
              <a:spcBef>
                <a:spcPts val="800"/>
              </a:spcBef>
              <a:spcAft>
                <a:spcPts val="0"/>
              </a:spcAft>
              <a:buClr>
                <a:schemeClr val="dk1"/>
              </a:buClr>
              <a:buSzPts val="1100"/>
              <a:buFont typeface="Arial"/>
              <a:buNone/>
            </a:pPr>
            <a:r>
              <a:rPr lang="en"/>
              <a:t>• Joined as a Research Engineer in 2021</a:t>
            </a:r>
            <a:endParaRPr/>
          </a:p>
          <a:p>
            <a:pPr indent="0" lvl="0" marL="0" rtl="0" algn="l">
              <a:spcBef>
                <a:spcPts val="800"/>
              </a:spcBef>
              <a:spcAft>
                <a:spcPts val="0"/>
              </a:spcAft>
              <a:buClr>
                <a:schemeClr val="dk1"/>
              </a:buClr>
              <a:buSzPts val="1100"/>
              <a:buFont typeface="Arial"/>
              <a:buNone/>
            </a:pPr>
            <a:r>
              <a:rPr lang="en"/>
              <a:t>• Worked on Sorald, Collector-Sahab SBOM.exe, and other projects in the</a:t>
            </a:r>
            <a:endParaRPr/>
          </a:p>
          <a:p>
            <a:pPr indent="0" lvl="0" marL="0" rtl="0" algn="l">
              <a:spcBef>
                <a:spcPts val="800"/>
              </a:spcBef>
              <a:spcAft>
                <a:spcPts val="0"/>
              </a:spcAft>
              <a:buClr>
                <a:schemeClr val="dk1"/>
              </a:buClr>
              <a:buSzPts val="1100"/>
              <a:buFont typeface="Arial"/>
              <a:buNone/>
            </a:pPr>
            <a:r>
              <a:rPr lang="en"/>
              <a:t>research group</a:t>
            </a:r>
            <a:endParaRPr/>
          </a:p>
          <a:p>
            <a:pPr indent="0" lvl="0" marL="0" rtl="0" algn="l">
              <a:spcBef>
                <a:spcPts val="800"/>
              </a:spcBef>
              <a:spcAft>
                <a:spcPts val="0"/>
              </a:spcAft>
              <a:buClr>
                <a:schemeClr val="dk1"/>
              </a:buClr>
              <a:buSzPts val="1100"/>
              <a:buFont typeface="Arial"/>
              <a:buNone/>
            </a:pPr>
            <a:r>
              <a:rPr lang="en"/>
              <a:t>• Switched to a PhD student in February 2023</a:t>
            </a:r>
            <a:endParaRPr/>
          </a:p>
          <a:p>
            <a:pPr indent="0" lvl="0" marL="0" rtl="0" algn="l">
              <a:spcBef>
                <a:spcPts val="800"/>
              </a:spcBef>
              <a:spcAft>
                <a:spcPts val="0"/>
              </a:spcAft>
              <a:buClr>
                <a:schemeClr val="dk1"/>
              </a:buClr>
              <a:buSzPts val="1100"/>
              <a:buFont typeface="Arial"/>
              <a:buNone/>
            </a:pPr>
            <a:r>
              <a:rPr lang="en"/>
              <a:t>• Funded by CHAINS to work on Software Supply Chain Security</a:t>
            </a:r>
            <a:endParaRPr/>
          </a:p>
          <a:p>
            <a:pPr indent="0" lvl="0" marL="0" rtl="0" algn="l">
              <a:spcBef>
                <a:spcPts val="800"/>
              </a:spcBef>
              <a:spcAft>
                <a:spcPts val="0"/>
              </a:spcAft>
              <a:buNone/>
            </a:pPr>
            <a:r>
              <a:rPr lang="en"/>
              <a:t>• Supervised by Martin Monperrus and Benoit Baudry</a:t>
            </a:r>
            <a:endParaRPr/>
          </a:p>
        </p:txBody>
      </p:sp>
      <p:sp>
        <p:nvSpPr>
          <p:cNvPr id="562" name="Google Shape;562;p63"/>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563" name="Google Shape;563;p63"/>
          <p:cNvPicPr preferRelativeResize="0"/>
          <p:nvPr/>
        </p:nvPicPr>
        <p:blipFill>
          <a:blip r:embed="rId3">
            <a:alphaModFix/>
          </a:blip>
          <a:stretch>
            <a:fillRect/>
          </a:stretch>
        </p:blipFill>
        <p:spPr>
          <a:xfrm>
            <a:off x="7102100" y="1134209"/>
            <a:ext cx="1337000" cy="2958625"/>
          </a:xfrm>
          <a:prstGeom prst="rect">
            <a:avLst/>
          </a:prstGeom>
          <a:noFill/>
          <a:ln>
            <a:noFill/>
          </a:ln>
        </p:spPr>
      </p:pic>
      <p:sp>
        <p:nvSpPr>
          <p:cNvPr id="564" name="Google Shape;564;p63"/>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565" name="Google Shape;565;p63"/>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81"/>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Example: Software Bill of Materials</a:t>
            </a:r>
            <a:endParaRPr/>
          </a:p>
        </p:txBody>
      </p:sp>
      <p:sp>
        <p:nvSpPr>
          <p:cNvPr id="766" name="Google Shape;766;p81"/>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767" name="Google Shape;767;p81"/>
          <p:cNvSpPr/>
          <p:nvPr/>
        </p:nvSpPr>
        <p:spPr>
          <a:xfrm>
            <a:off x="662825" y="932900"/>
            <a:ext cx="7994400" cy="13329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a:t>
            </a:r>
            <a:r>
              <a:rPr lang="en" sz="1500">
                <a:solidFill>
                  <a:srgbClr val="A5A5A5"/>
                </a:solidFill>
                <a:latin typeface="PT Mono"/>
                <a:ea typeface="PT Mono"/>
                <a:cs typeface="PT Mono"/>
                <a:sym typeface="PT Mono"/>
              </a:rPr>
              <a:t>org.apache.commons:commons-parent:61</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t/>
            </a:r>
            <a:endParaRPr sz="1500">
              <a:solidFill>
                <a:srgbClr val="A5A5A5"/>
              </a:solidFill>
              <a:latin typeface="PT Mono"/>
              <a:ea typeface="PT Mono"/>
              <a:cs typeface="PT Mono"/>
              <a:sym typeface="PT Mono"/>
            </a:endParaRPr>
          </a:p>
          <a:p>
            <a:pPr indent="0" lvl="0" marL="0" marR="0" rtl="0" algn="l">
              <a:spcBef>
                <a:spcPts val="0"/>
              </a:spcBef>
              <a:spcAft>
                <a:spcPts val="0"/>
              </a:spcAft>
              <a:buNone/>
            </a:pPr>
            <a:r>
              <a:rPr lang="en" sz="1500">
                <a:solidFill>
                  <a:srgbClr val="FF0000"/>
                </a:solidFill>
                <a:latin typeface="PT Mono"/>
                <a:ea typeface="PT Mono"/>
                <a:cs typeface="PT Mono"/>
                <a:sym typeface="PT Mono"/>
              </a:rPr>
              <a:t>-          &lt;hash alg=\"SHA3-384\"&gt;289f952[TRUNCATED]&lt;/hash&gt;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FF0000"/>
                </a:solidFill>
                <a:latin typeface="PT Mono"/>
                <a:ea typeface="PT Mono"/>
                <a:cs typeface="PT Mono"/>
                <a:sym typeface="PT Mono"/>
              </a:rPr>
              <a:t>-          &lt;hash alg=\"SHA3-256\"&gt;32b50a7[TRUNCATED]&lt;/hash&gt;</a:t>
            </a:r>
            <a:endParaRPr sz="1500">
              <a:solidFill>
                <a:srgbClr val="FF0000"/>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          &lt;hash alg=\"SHA3-512\"&gt;1daf813[TRUNCATED]&lt;/hash&gt;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t/>
            </a:r>
            <a:endParaRPr sz="1500">
              <a:solidFill>
                <a:srgbClr val="FF0000"/>
              </a:solidFill>
              <a:latin typeface="PT Mono"/>
              <a:ea typeface="PT Mono"/>
              <a:cs typeface="PT Mono"/>
              <a:sym typeface="PT Mono"/>
            </a:endParaRPr>
          </a:p>
        </p:txBody>
      </p:sp>
      <p:sp>
        <p:nvSpPr>
          <p:cNvPr id="768" name="Google Shape;768;p81"/>
          <p:cNvSpPr txBox="1"/>
          <p:nvPr/>
        </p:nvSpPr>
        <p:spPr>
          <a:xfrm>
            <a:off x="755075" y="2445575"/>
            <a:ext cx="5657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Reason: Azul JDK had backported these hash algorithms.</a:t>
            </a:r>
            <a:endParaRPr sz="1500">
              <a:solidFill>
                <a:schemeClr val="dk1"/>
              </a:solidFill>
              <a:latin typeface="Figtree"/>
              <a:ea typeface="Figtree"/>
              <a:cs typeface="Figtree"/>
              <a:sym typeface="Figtree"/>
            </a:endParaRPr>
          </a:p>
        </p:txBody>
      </p:sp>
      <p:sp>
        <p:nvSpPr>
          <p:cNvPr id="769" name="Google Shape;769;p81"/>
          <p:cNvSpPr txBox="1"/>
          <p:nvPr/>
        </p:nvSpPr>
        <p:spPr>
          <a:xfrm>
            <a:off x="755075" y="2888925"/>
            <a:ext cx="7802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Fix build process by correcting the Java vendor</a:t>
            </a:r>
            <a:endParaRPr sz="1500">
              <a:solidFill>
                <a:schemeClr val="dk1"/>
              </a:solidFill>
              <a:latin typeface="Figtree"/>
              <a:ea typeface="Figtree"/>
              <a:cs typeface="Figtree"/>
              <a:sym typeface="Figtree"/>
            </a:endParaRPr>
          </a:p>
        </p:txBody>
      </p:sp>
      <p:sp>
        <p:nvSpPr>
          <p:cNvPr id="770" name="Google Shape;770;p81"/>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71" name="Google Shape;771;p81"/>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82"/>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Example: Filesystem</a:t>
            </a:r>
            <a:endParaRPr/>
          </a:p>
        </p:txBody>
      </p:sp>
      <p:sp>
        <p:nvSpPr>
          <p:cNvPr id="777" name="Google Shape;777;p82"/>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778" name="Google Shape;778;p82"/>
          <p:cNvSpPr/>
          <p:nvPr/>
        </p:nvSpPr>
        <p:spPr>
          <a:xfrm>
            <a:off x="662825" y="932900"/>
            <a:ext cx="7994400" cy="13329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a:t>
            </a:r>
            <a:r>
              <a:rPr lang="en" sz="1500">
                <a:solidFill>
                  <a:srgbClr val="A5A5A5"/>
                </a:solidFill>
                <a:latin typeface="PT Mono"/>
                <a:ea typeface="PT Mono"/>
                <a:cs typeface="PT Mono"/>
                <a:sym typeface="PT Mono"/>
              </a:rPr>
              <a:t>io.github.albertus82:unexepack:0.2.1</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change in file permissions and owner</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--rw-r--r--  root unexepack-0.1.1/unexepack.jar</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38761D"/>
                </a:solidFill>
                <a:latin typeface="PT Mono"/>
                <a:ea typeface="PT Mono"/>
                <a:cs typeface="PT Mono"/>
                <a:sym typeface="PT Mono"/>
              </a:rPr>
              <a:t>+-rw-rw-r--  aman unexepack-0.1.1/unexepack.jar</a:t>
            </a:r>
            <a:endParaRPr sz="1500">
              <a:solidFill>
                <a:srgbClr val="38761D"/>
              </a:solidFill>
              <a:latin typeface="PT Mono"/>
              <a:ea typeface="PT Mono"/>
              <a:cs typeface="PT Mono"/>
              <a:sym typeface="PT Mono"/>
            </a:endParaRPr>
          </a:p>
          <a:p>
            <a:pPr indent="0" lvl="0" marL="0" marR="0" rtl="0" algn="l">
              <a:spcBef>
                <a:spcPts val="0"/>
              </a:spcBef>
              <a:spcAft>
                <a:spcPts val="0"/>
              </a:spcAft>
              <a:buNone/>
            </a:pPr>
            <a:r>
              <a:t/>
            </a:r>
            <a:endParaRPr sz="1500">
              <a:solidFill>
                <a:srgbClr val="FF0000"/>
              </a:solidFill>
              <a:latin typeface="PT Mono"/>
              <a:ea typeface="PT Mono"/>
              <a:cs typeface="PT Mono"/>
              <a:sym typeface="PT Mono"/>
            </a:endParaRPr>
          </a:p>
        </p:txBody>
      </p:sp>
      <p:sp>
        <p:nvSpPr>
          <p:cNvPr id="779" name="Google Shape;779;p82"/>
          <p:cNvSpPr txBox="1"/>
          <p:nvPr/>
        </p:nvSpPr>
        <p:spPr>
          <a:xfrm>
            <a:off x="755075" y="2888925"/>
            <a:ext cx="774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Set permissions and owner to fixed value (canonicalization)</a:t>
            </a:r>
            <a:endParaRPr sz="1500">
              <a:solidFill>
                <a:schemeClr val="dk1"/>
              </a:solidFill>
              <a:latin typeface="Figtree"/>
              <a:ea typeface="Figtree"/>
              <a:cs typeface="Figtree"/>
              <a:sym typeface="Figtree"/>
            </a:endParaRPr>
          </a:p>
        </p:txBody>
      </p:sp>
      <p:sp>
        <p:nvSpPr>
          <p:cNvPr id="780" name="Google Shape;780;p82"/>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81" name="Google Shape;781;p82"/>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83"/>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JVM bytecode</a:t>
            </a:r>
            <a:endParaRPr/>
          </a:p>
        </p:txBody>
      </p:sp>
      <p:sp>
        <p:nvSpPr>
          <p:cNvPr id="787" name="Google Shape;787;p83"/>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88" name="Google Shape;788;p83"/>
          <p:cNvPicPr preferRelativeResize="0"/>
          <p:nvPr/>
        </p:nvPicPr>
        <p:blipFill>
          <a:blip r:embed="rId3">
            <a:alphaModFix/>
          </a:blip>
          <a:stretch>
            <a:fillRect/>
          </a:stretch>
        </p:blipFill>
        <p:spPr>
          <a:xfrm>
            <a:off x="152400" y="840925"/>
            <a:ext cx="4852135" cy="1730825"/>
          </a:xfrm>
          <a:prstGeom prst="rect">
            <a:avLst/>
          </a:prstGeom>
          <a:noFill/>
          <a:ln>
            <a:noFill/>
          </a:ln>
        </p:spPr>
      </p:pic>
      <p:pic>
        <p:nvPicPr>
          <p:cNvPr id="789" name="Google Shape;789;p83"/>
          <p:cNvPicPr preferRelativeResize="0"/>
          <p:nvPr/>
        </p:nvPicPr>
        <p:blipFill>
          <a:blip r:embed="rId4">
            <a:alphaModFix/>
          </a:blip>
          <a:stretch>
            <a:fillRect/>
          </a:stretch>
        </p:blipFill>
        <p:spPr>
          <a:xfrm>
            <a:off x="152400" y="2724150"/>
            <a:ext cx="6219070" cy="2266950"/>
          </a:xfrm>
          <a:prstGeom prst="rect">
            <a:avLst/>
          </a:prstGeom>
          <a:noFill/>
          <a:ln>
            <a:noFill/>
          </a:ln>
        </p:spPr>
      </p:pic>
      <p:sp>
        <p:nvSpPr>
          <p:cNvPr id="790" name="Google Shape;790;p83"/>
          <p:cNvSpPr txBox="1"/>
          <p:nvPr/>
        </p:nvSpPr>
        <p:spPr>
          <a:xfrm>
            <a:off x="5158700" y="1064225"/>
            <a:ext cx="3363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Hard to find JDK in such cases. It is better to consider two implementations equivalent (canonicalize).</a:t>
            </a:r>
            <a:endParaRPr sz="1500">
              <a:solidFill>
                <a:schemeClr val="dk1"/>
              </a:solidFill>
              <a:latin typeface="Figtree"/>
              <a:ea typeface="Figtree"/>
              <a:cs typeface="Figtree"/>
              <a:sym typeface="Figtree"/>
            </a:endParaRPr>
          </a:p>
        </p:txBody>
      </p:sp>
      <p:sp>
        <p:nvSpPr>
          <p:cNvPr id="791" name="Google Shape;791;p83"/>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92" name="Google Shape;792;p83"/>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84"/>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Versioning Properties</a:t>
            </a:r>
            <a:endParaRPr/>
          </a:p>
        </p:txBody>
      </p:sp>
      <p:sp>
        <p:nvSpPr>
          <p:cNvPr id="798" name="Google Shape;798;p84"/>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99" name="Google Shape;799;p84"/>
          <p:cNvSpPr/>
          <p:nvPr/>
        </p:nvSpPr>
        <p:spPr>
          <a:xfrm>
            <a:off x="662825" y="932900"/>
            <a:ext cx="6748200" cy="12090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com.github.ldapchai:ldapchai:0.8.6</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Embedded in MANIFEST.MF</a:t>
            </a:r>
            <a:endParaRPr sz="1500">
              <a:solidFill>
                <a:srgbClr val="A5A5A5"/>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-SCM-Git-Branch: master</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+SCM-Git-Branch: 338023a</a:t>
            </a:r>
            <a:endParaRPr sz="1500">
              <a:solidFill>
                <a:srgbClr val="38761D"/>
              </a:solidFill>
              <a:latin typeface="PT Mono"/>
              <a:ea typeface="PT Mono"/>
              <a:cs typeface="PT Mono"/>
              <a:sym typeface="PT Mono"/>
            </a:endParaRPr>
          </a:p>
        </p:txBody>
      </p:sp>
      <p:sp>
        <p:nvSpPr>
          <p:cNvPr id="800" name="Google Shape;800;p84"/>
          <p:cNvSpPr/>
          <p:nvPr/>
        </p:nvSpPr>
        <p:spPr>
          <a:xfrm>
            <a:off x="662825" y="2427375"/>
            <a:ext cx="6748200" cy="12090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a:t>
            </a:r>
            <a:r>
              <a:rPr lang="en" sz="1500">
                <a:solidFill>
                  <a:srgbClr val="A5A5A5"/>
                </a:solidFill>
                <a:latin typeface="PT Mono"/>
                <a:ea typeface="PT Mono"/>
                <a:cs typeface="PT Mono"/>
                <a:sym typeface="PT Mono"/>
              </a:rPr>
              <a:t>org.apache.drill:drill-opentsdb-storage:1.21.0</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Embedded in git.properties</a:t>
            </a:r>
            <a:endParaRPr sz="1500">
              <a:solidFill>
                <a:srgbClr val="A5A5A5"/>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-git.tags=drill-1.21.0</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+git.tags=drill-1.21.0,drill-1.21.1,drill-1.21.2</a:t>
            </a:r>
            <a:endParaRPr sz="1500">
              <a:solidFill>
                <a:srgbClr val="38761D"/>
              </a:solidFill>
              <a:latin typeface="PT Mono"/>
              <a:ea typeface="PT Mono"/>
              <a:cs typeface="PT Mono"/>
              <a:sym typeface="PT Mono"/>
            </a:endParaRPr>
          </a:p>
        </p:txBody>
      </p:sp>
      <p:sp>
        <p:nvSpPr>
          <p:cNvPr id="801" name="Google Shape;801;p84"/>
          <p:cNvSpPr txBox="1"/>
          <p:nvPr/>
        </p:nvSpPr>
        <p:spPr>
          <a:xfrm>
            <a:off x="728625" y="4085550"/>
            <a:ext cx="774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Remove such attributes (canonicalization).</a:t>
            </a:r>
            <a:endParaRPr sz="1500">
              <a:solidFill>
                <a:schemeClr val="dk1"/>
              </a:solidFill>
              <a:latin typeface="Figtree"/>
              <a:ea typeface="Figtree"/>
              <a:cs typeface="Figtree"/>
              <a:sym typeface="Figtree"/>
            </a:endParaRPr>
          </a:p>
        </p:txBody>
      </p:sp>
      <p:sp>
        <p:nvSpPr>
          <p:cNvPr id="802" name="Google Shape;802;p84"/>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03" name="Google Shape;803;p84"/>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85"/>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Timestamps</a:t>
            </a:r>
            <a:endParaRPr/>
          </a:p>
        </p:txBody>
      </p:sp>
      <p:sp>
        <p:nvSpPr>
          <p:cNvPr id="809" name="Google Shape;809;p85"/>
          <p:cNvSpPr txBox="1"/>
          <p:nvPr>
            <p:ph idx="1" type="body"/>
          </p:nvPr>
        </p:nvSpPr>
        <p:spPr>
          <a:xfrm>
            <a:off x="538625" y="1811450"/>
            <a:ext cx="4399800" cy="21396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a:t>they can be embedded in the properties </a:t>
            </a:r>
            <a:r>
              <a:rPr lang="en"/>
              <a:t>file</a:t>
            </a:r>
            <a:endParaRPr/>
          </a:p>
          <a:p>
            <a:pPr indent="-317500" lvl="0" marL="457200" rtl="0" algn="l">
              <a:spcBef>
                <a:spcPts val="0"/>
              </a:spcBef>
              <a:spcAft>
                <a:spcPts val="0"/>
              </a:spcAft>
              <a:buSzPts val="1400"/>
              <a:buAutoNum type="arabicPeriod"/>
            </a:pPr>
            <a:r>
              <a:rPr lang="en"/>
              <a:t>generated documentation</a:t>
            </a:r>
            <a:endParaRPr/>
          </a:p>
          <a:p>
            <a:pPr indent="-317500" lvl="0" marL="457200" rtl="0" algn="l">
              <a:spcBef>
                <a:spcPts val="0"/>
              </a:spcBef>
              <a:spcAft>
                <a:spcPts val="0"/>
              </a:spcAft>
              <a:buSzPts val="1400"/>
              <a:buAutoNum type="arabicPeriod"/>
            </a:pPr>
            <a:r>
              <a:rPr lang="en"/>
              <a:t>shell scripts appendix</a:t>
            </a:r>
            <a:endParaRPr/>
          </a:p>
          <a:p>
            <a:pPr indent="-317500" lvl="0" marL="457200" rtl="0" algn="l">
              <a:spcBef>
                <a:spcPts val="0"/>
              </a:spcBef>
              <a:spcAft>
                <a:spcPts val="0"/>
              </a:spcAft>
              <a:buSzPts val="1400"/>
              <a:buAutoNum type="arabicPeriod"/>
            </a:pPr>
            <a:r>
              <a:rPr lang="en"/>
              <a:t>executable binaries</a:t>
            </a:r>
            <a:endParaRPr/>
          </a:p>
          <a:p>
            <a:pPr indent="-317500" lvl="0" marL="457200" rtl="0" algn="l">
              <a:spcBef>
                <a:spcPts val="0"/>
              </a:spcBef>
              <a:spcAft>
                <a:spcPts val="0"/>
              </a:spcAft>
              <a:buSzPts val="1400"/>
              <a:buAutoNum type="arabicPeriod"/>
            </a:pPr>
            <a:r>
              <a:rPr lang="en"/>
              <a:t>software bill of materials</a:t>
            </a:r>
            <a:endParaRPr/>
          </a:p>
          <a:p>
            <a:pPr indent="-317500" lvl="0" marL="457200" rtl="0" algn="l">
              <a:spcBef>
                <a:spcPts val="0"/>
              </a:spcBef>
              <a:spcAft>
                <a:spcPts val="0"/>
              </a:spcAft>
              <a:buSzPts val="1400"/>
              <a:buAutoNum type="arabicPeriod"/>
            </a:pPr>
            <a:r>
              <a:rPr lang="en"/>
              <a:t>JVM bytecode</a:t>
            </a:r>
            <a:endParaRPr/>
          </a:p>
          <a:p>
            <a:pPr indent="-317500" lvl="0" marL="457200" rtl="0" algn="l">
              <a:spcBef>
                <a:spcPts val="0"/>
              </a:spcBef>
              <a:spcAft>
                <a:spcPts val="0"/>
              </a:spcAft>
              <a:buSzPts val="1400"/>
              <a:buAutoNum type="arabicPeriod"/>
            </a:pPr>
            <a:r>
              <a:rPr lang="en"/>
              <a:t>file metadata</a:t>
            </a:r>
            <a:endParaRPr/>
          </a:p>
          <a:p>
            <a:pPr indent="-317500" lvl="0" marL="457200" rtl="0" algn="l">
              <a:spcBef>
                <a:spcPts val="0"/>
              </a:spcBef>
              <a:spcAft>
                <a:spcPts val="0"/>
              </a:spcAft>
              <a:buSzPts val="1400"/>
              <a:buAutoNum type="arabicPeriod"/>
            </a:pPr>
            <a:r>
              <a:rPr lang="en"/>
              <a:t>MANIFEST.MF</a:t>
            </a:r>
            <a:endParaRPr/>
          </a:p>
          <a:p>
            <a:pPr indent="-317500" lvl="0" marL="457200" rtl="0" algn="l">
              <a:spcBef>
                <a:spcPts val="0"/>
              </a:spcBef>
              <a:spcAft>
                <a:spcPts val="0"/>
              </a:spcAft>
              <a:buSzPts val="1400"/>
              <a:buAutoNum type="arabicPeriod"/>
            </a:pPr>
            <a:r>
              <a:rPr lang="en"/>
              <a:t>NOTICE </a:t>
            </a:r>
            <a:endParaRPr/>
          </a:p>
          <a:p>
            <a:pPr indent="-317500" lvl="0" marL="457200" rtl="0" algn="l">
              <a:spcBef>
                <a:spcPts val="0"/>
              </a:spcBef>
              <a:spcAft>
                <a:spcPts val="0"/>
              </a:spcAft>
              <a:buSzPts val="1400"/>
              <a:buAutoNum type="arabicPeriod"/>
            </a:pPr>
            <a:r>
              <a:rPr lang="en"/>
              <a:t>servlets created by Jasper JSP compiler</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810" name="Google Shape;810;p85"/>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811" name="Google Shape;811;p85"/>
          <p:cNvSpPr/>
          <p:nvPr/>
        </p:nvSpPr>
        <p:spPr>
          <a:xfrm>
            <a:off x="662825" y="932900"/>
            <a:ext cx="7994400" cy="7332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-#Wed Apr 20 20:27:41 CEST 2022</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38761D"/>
                </a:solidFill>
                <a:latin typeface="PT Mono"/>
                <a:ea typeface="PT Mono"/>
                <a:cs typeface="PT Mono"/>
                <a:sym typeface="PT Mono"/>
              </a:rPr>
              <a:t>+#Fri Oct 18 03:03:44 UTC 2024</a:t>
            </a:r>
            <a:endParaRPr sz="1500">
              <a:solidFill>
                <a:srgbClr val="38761D"/>
              </a:solidFill>
              <a:latin typeface="PT Mono"/>
              <a:ea typeface="PT Mono"/>
              <a:cs typeface="PT Mono"/>
              <a:sym typeface="PT Mono"/>
            </a:endParaRPr>
          </a:p>
          <a:p>
            <a:pPr indent="0" lvl="0" marL="0" marR="0" rtl="0" algn="l">
              <a:spcBef>
                <a:spcPts val="0"/>
              </a:spcBef>
              <a:spcAft>
                <a:spcPts val="0"/>
              </a:spcAft>
              <a:buNone/>
            </a:pPr>
            <a:r>
              <a:t/>
            </a:r>
            <a:endParaRPr sz="1500">
              <a:solidFill>
                <a:srgbClr val="FF0000"/>
              </a:solidFill>
              <a:latin typeface="PT Mono"/>
              <a:ea typeface="PT Mono"/>
              <a:cs typeface="PT Mono"/>
              <a:sym typeface="PT Mono"/>
            </a:endParaRPr>
          </a:p>
        </p:txBody>
      </p:sp>
      <p:sp>
        <p:nvSpPr>
          <p:cNvPr id="812" name="Google Shape;812;p85"/>
          <p:cNvSpPr txBox="1"/>
          <p:nvPr/>
        </p:nvSpPr>
        <p:spPr>
          <a:xfrm>
            <a:off x="4766675" y="2512225"/>
            <a:ext cx="3748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Add `</a:t>
            </a:r>
            <a:r>
              <a:rPr lang="en" sz="1500">
                <a:solidFill>
                  <a:schemeClr val="dk1"/>
                </a:solidFill>
                <a:latin typeface="Fira Code"/>
                <a:ea typeface="Fira Code"/>
                <a:cs typeface="Fira Code"/>
                <a:sym typeface="Fira Code"/>
              </a:rPr>
              <a:t>project.build.outputTimestamp</a:t>
            </a:r>
            <a:r>
              <a:rPr lang="en" sz="1500">
                <a:solidFill>
                  <a:schemeClr val="dk1"/>
                </a:solidFill>
                <a:latin typeface="Figtree"/>
                <a:ea typeface="Figtree"/>
                <a:cs typeface="Figtree"/>
                <a:sym typeface="Figtree"/>
              </a:rPr>
              <a:t>` property to pom so that plugins can respect it (fixing build process)</a:t>
            </a:r>
            <a:endParaRPr sz="1500">
              <a:solidFill>
                <a:schemeClr val="dk1"/>
              </a:solidFill>
              <a:latin typeface="Figtree"/>
              <a:ea typeface="Figtree"/>
              <a:cs typeface="Figtree"/>
              <a:sym typeface="Figtree"/>
            </a:endParaRPr>
          </a:p>
        </p:txBody>
      </p:sp>
      <p:sp>
        <p:nvSpPr>
          <p:cNvPr id="813" name="Google Shape;813;p85"/>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14" name="Google Shape;814;p85"/>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86"/>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20" name="Google Shape;820;p86"/>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
        <p:nvSpPr>
          <p:cNvPr id="821" name="Google Shape;821;p86"/>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RQ1: Causes of Unreproducibility</a:t>
            </a:r>
            <a:endParaRPr/>
          </a:p>
        </p:txBody>
      </p:sp>
      <p:sp>
        <p:nvSpPr>
          <p:cNvPr id="822" name="Google Shape;822;p86"/>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823" name="Google Shape;823;p86"/>
          <p:cNvPicPr preferRelativeResize="0"/>
          <p:nvPr/>
        </p:nvPicPr>
        <p:blipFill rotWithShape="1">
          <a:blip r:embed="rId3">
            <a:alphaModFix/>
          </a:blip>
          <a:srcRect b="0" l="1820" r="1849" t="2381"/>
          <a:stretch/>
        </p:blipFill>
        <p:spPr>
          <a:xfrm>
            <a:off x="245275" y="1082213"/>
            <a:ext cx="8808150" cy="2698975"/>
          </a:xfrm>
          <a:prstGeom prst="rect">
            <a:avLst/>
          </a:prstGeom>
          <a:noFill/>
          <a:ln>
            <a:noFill/>
          </a:ln>
        </p:spPr>
      </p:pic>
      <p:sp>
        <p:nvSpPr>
          <p:cNvPr id="824" name="Google Shape;824;p86"/>
          <p:cNvSpPr/>
          <p:nvPr/>
        </p:nvSpPr>
        <p:spPr>
          <a:xfrm>
            <a:off x="0" y="-1015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25" name="Google Shape;825;p86"/>
          <p:cNvSpPr txBox="1"/>
          <p:nvPr/>
        </p:nvSpPr>
        <p:spPr>
          <a:xfrm>
            <a:off x="1542850" y="1964600"/>
            <a:ext cx="6213000" cy="1428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Figtree"/>
                <a:ea typeface="Figtree"/>
                <a:cs typeface="Figtree"/>
                <a:sym typeface="Figtree"/>
              </a:rPr>
              <a:t>Takeaway: 6 main reasons of unreproducibility in Java</a:t>
            </a:r>
            <a:endParaRPr sz="36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87"/>
          <p:cNvSpPr txBox="1"/>
          <p:nvPr>
            <p:ph type="title"/>
          </p:nvPr>
        </p:nvSpPr>
        <p:spPr>
          <a:xfrm>
            <a:off x="450056" y="1664098"/>
            <a:ext cx="5413800" cy="2139600"/>
          </a:xfrm>
          <a:prstGeom prst="rect">
            <a:avLst/>
          </a:prstGeom>
        </p:spPr>
        <p:txBody>
          <a:bodyPr anchorCtr="0" anchor="b" bIns="34275" lIns="68575" spcFirstLastPara="1" rIns="68575" wrap="square" tIns="81000">
            <a:noAutofit/>
          </a:bodyPr>
          <a:lstStyle/>
          <a:p>
            <a:pPr indent="0" lvl="0" marL="0" rtl="0" algn="l">
              <a:spcBef>
                <a:spcPts val="0"/>
              </a:spcBef>
              <a:spcAft>
                <a:spcPts val="0"/>
              </a:spcAft>
              <a:buNone/>
            </a:pPr>
            <a:r>
              <a:rPr lang="en"/>
              <a:t>Our second goal</a:t>
            </a:r>
            <a:endParaRPr/>
          </a:p>
        </p:txBody>
      </p:sp>
      <p:sp>
        <p:nvSpPr>
          <p:cNvPr id="831" name="Google Shape;831;p87"/>
          <p:cNvSpPr txBox="1"/>
          <p:nvPr>
            <p:ph idx="1" type="body"/>
          </p:nvPr>
        </p:nvSpPr>
        <p:spPr>
          <a:xfrm>
            <a:off x="450056" y="3919538"/>
            <a:ext cx="5413800" cy="647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Analyze effectiveness of canonicalization in mitigating unreproducible builds</a:t>
            </a:r>
            <a:endParaRPr/>
          </a:p>
        </p:txBody>
      </p:sp>
      <p:sp>
        <p:nvSpPr>
          <p:cNvPr id="832" name="Google Shape;832;p87"/>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833" name="Google Shape;833;p87"/>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chemeClr val="lt1"/>
                </a:solidFill>
                <a:latin typeface="Figtree"/>
                <a:ea typeface="Figtree"/>
                <a:cs typeface="Figtree"/>
                <a:sym typeface="Figtree"/>
              </a:rPr>
              <a:t>Aman Sharma | amansha@kth.se</a:t>
            </a:r>
            <a:endParaRPr sz="700">
              <a:solidFill>
                <a:schemeClr val="lt1"/>
              </a:solidFill>
              <a:latin typeface="Figtree"/>
              <a:ea typeface="Figtree"/>
              <a:cs typeface="Figtree"/>
              <a:sym typeface="Figtree"/>
            </a:endParaRPr>
          </a:p>
        </p:txBody>
      </p:sp>
      <p:sp>
        <p:nvSpPr>
          <p:cNvPr id="834" name="Google Shape;834;p87"/>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chemeClr val="lt1"/>
                </a:solidFill>
                <a:latin typeface="Figtree"/>
                <a:ea typeface="Figtree"/>
                <a:cs typeface="Figtree"/>
                <a:sym typeface="Figtree"/>
              </a:rPr>
              <a:t>06</a:t>
            </a:r>
            <a:r>
              <a:rPr lang="en" sz="700">
                <a:solidFill>
                  <a:schemeClr val="lt1"/>
                </a:solidFill>
                <a:latin typeface="Figtree"/>
                <a:ea typeface="Figtree"/>
                <a:cs typeface="Figtree"/>
                <a:sym typeface="Figtree"/>
              </a:rPr>
              <a:t>-05-2025</a:t>
            </a:r>
            <a:endParaRPr sz="700">
              <a:solidFill>
                <a:schemeClr val="lt1"/>
              </a:solidFill>
              <a:latin typeface="Figtree"/>
              <a:ea typeface="Figtree"/>
              <a:cs typeface="Figtree"/>
              <a:sym typeface="Figtre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88"/>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What is this term “canonicalization”? </a:t>
            </a:r>
            <a:endParaRPr/>
          </a:p>
        </p:txBody>
      </p:sp>
      <p:sp>
        <p:nvSpPr>
          <p:cNvPr id="840" name="Google Shape;840;p88"/>
          <p:cNvSpPr txBox="1"/>
          <p:nvPr>
            <p:ph idx="1" type="body"/>
          </p:nvPr>
        </p:nvSpPr>
        <p:spPr>
          <a:xfrm>
            <a:off x="450051" y="1025125"/>
            <a:ext cx="40575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Inspired by canonical URL. To choose the preferred, representative URL for a web page, helping search engines understand which version of a page should be indexed [19].</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Also, used in previous work to detect allowlisted classes at runtime.</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In our context, we create a preferred representation of the artifact which abstracts away non-deterministic differences.</a:t>
            </a:r>
            <a:endParaRPr/>
          </a:p>
          <a:p>
            <a:pPr indent="-317500" lvl="0" marL="457200" rtl="0" algn="l">
              <a:spcBef>
                <a:spcPts val="800"/>
              </a:spcBef>
              <a:spcAft>
                <a:spcPts val="0"/>
              </a:spcAft>
              <a:buSzPts val="1400"/>
              <a:buAutoNum type="arabicPeriod"/>
            </a:pPr>
            <a:r>
              <a:rPr lang="en"/>
              <a:t>Removing parts of artifacts</a:t>
            </a:r>
            <a:endParaRPr/>
          </a:p>
          <a:p>
            <a:pPr indent="-317500" lvl="0" marL="457200" rtl="0" algn="l">
              <a:spcBef>
                <a:spcPts val="0"/>
              </a:spcBef>
              <a:spcAft>
                <a:spcPts val="0"/>
              </a:spcAft>
              <a:buSzPts val="1400"/>
              <a:buAutoNum type="arabicPeriod"/>
            </a:pPr>
            <a:r>
              <a:rPr lang="en"/>
              <a:t>Setting fixed values</a:t>
            </a:r>
            <a:endParaRPr/>
          </a:p>
        </p:txBody>
      </p:sp>
      <p:sp>
        <p:nvSpPr>
          <p:cNvPr id="841" name="Google Shape;841;p88"/>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accent2"/>
                </a:solidFill>
              </a:rPr>
              <a:t>‹#›</a:t>
            </a:fld>
            <a:endParaRPr>
              <a:solidFill>
                <a:schemeClr val="accent2"/>
              </a:solidFill>
            </a:endParaRPr>
          </a:p>
        </p:txBody>
      </p:sp>
      <p:sp>
        <p:nvSpPr>
          <p:cNvPr id="842" name="Google Shape;842;p88"/>
          <p:cNvSpPr txBox="1"/>
          <p:nvPr/>
        </p:nvSpPr>
        <p:spPr>
          <a:xfrm>
            <a:off x="311800" y="4288150"/>
            <a:ext cx="83457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[19] </a:t>
            </a:r>
            <a:r>
              <a:rPr lang="en" sz="1000" u="sng">
                <a:solidFill>
                  <a:schemeClr val="hlink"/>
                </a:solidFill>
                <a:latin typeface="Figtree"/>
                <a:ea typeface="Figtree"/>
                <a:cs typeface="Figtree"/>
                <a:sym typeface="Figtree"/>
                <a:hlinkClick r:id="rId3"/>
              </a:rPr>
              <a:t>https://support.google.com/webmasters/answer/10347851?hl=en</a:t>
            </a:r>
            <a:endParaRPr sz="1000">
              <a:solidFill>
                <a:srgbClr val="888888"/>
              </a:solidFill>
              <a:latin typeface="Figtree"/>
              <a:ea typeface="Figtree"/>
              <a:cs typeface="Figtree"/>
              <a:sym typeface="Figtree"/>
            </a:endParaRPr>
          </a:p>
          <a:p>
            <a:pPr indent="0" lvl="0" marL="0" rtl="0" algn="l">
              <a:spcBef>
                <a:spcPts val="0"/>
              </a:spcBef>
              <a:spcAft>
                <a:spcPts val="0"/>
              </a:spcAft>
              <a:buNone/>
            </a:pPr>
            <a:r>
              <a:rPr lang="en" sz="1000">
                <a:solidFill>
                  <a:srgbClr val="888888"/>
                </a:solidFill>
                <a:latin typeface="Figtree"/>
                <a:ea typeface="Figtree"/>
                <a:cs typeface="Figtree"/>
                <a:sym typeface="Figtree"/>
              </a:rPr>
              <a:t>[20] A. Sharma, M. Wittlinger, B. Baudry, and M. Monperrus, ‘SBOM.EXE: Countering Dynamic Code Injection based on Software Bill of Materials in Java’, Jun. 28, 2024, arXiv: arXiv:2407.00246.</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pic>
        <p:nvPicPr>
          <p:cNvPr id="843" name="Google Shape;843;p88"/>
          <p:cNvPicPr preferRelativeResize="0"/>
          <p:nvPr/>
        </p:nvPicPr>
        <p:blipFill>
          <a:blip r:embed="rId4">
            <a:alphaModFix/>
          </a:blip>
          <a:stretch>
            <a:fillRect/>
          </a:stretch>
        </p:blipFill>
        <p:spPr>
          <a:xfrm>
            <a:off x="4706550" y="1470575"/>
            <a:ext cx="4195875" cy="2277175"/>
          </a:xfrm>
          <a:prstGeom prst="rect">
            <a:avLst/>
          </a:prstGeom>
          <a:noFill/>
          <a:ln>
            <a:noFill/>
          </a:ln>
        </p:spPr>
      </p:pic>
      <p:sp>
        <p:nvSpPr>
          <p:cNvPr id="844" name="Google Shape;844;p88"/>
          <p:cNvSpPr txBox="1"/>
          <p:nvPr/>
        </p:nvSpPr>
        <p:spPr>
          <a:xfrm>
            <a:off x="8061700" y="3147450"/>
            <a:ext cx="595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[20]</a:t>
            </a:r>
            <a:endParaRPr sz="1500">
              <a:solidFill>
                <a:schemeClr val="dk1"/>
              </a:solidFill>
              <a:latin typeface="Figtree"/>
              <a:ea typeface="Figtree"/>
              <a:cs typeface="Figtree"/>
              <a:sym typeface="Figtree"/>
            </a:endParaRPr>
          </a:p>
        </p:txBody>
      </p:sp>
      <p:sp>
        <p:nvSpPr>
          <p:cNvPr id="845" name="Google Shape;845;p88"/>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46" name="Google Shape;846;p88"/>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89"/>
          <p:cNvSpPr txBox="1"/>
          <p:nvPr>
            <p:ph type="title"/>
          </p:nvPr>
        </p:nvSpPr>
        <p:spPr>
          <a:xfrm>
            <a:off x="450057" y="821724"/>
            <a:ext cx="3697500" cy="7332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Artifact Canonicalization</a:t>
            </a:r>
            <a:endParaRPr/>
          </a:p>
        </p:txBody>
      </p:sp>
      <p:sp>
        <p:nvSpPr>
          <p:cNvPr id="852" name="Google Shape;852;p89"/>
          <p:cNvSpPr txBox="1"/>
          <p:nvPr>
            <p:ph idx="1" type="body"/>
          </p:nvPr>
        </p:nvSpPr>
        <p:spPr>
          <a:xfrm>
            <a:off x="450056" y="1711105"/>
            <a:ext cx="3697500" cy="3034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It means that the entire artifact is transformed by removing non-deterministic and spurious changes, especially in metadata.</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Eg. ordering of files in archive is made consistent</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Tool used: OSS-Rebuild [21]</a:t>
            </a:r>
            <a:endParaRPr/>
          </a:p>
        </p:txBody>
      </p:sp>
      <p:sp>
        <p:nvSpPr>
          <p:cNvPr id="853" name="Google Shape;853;p89"/>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accent2"/>
                </a:solidFill>
              </a:rPr>
              <a:t>‹#›</a:t>
            </a:fld>
            <a:endParaRPr>
              <a:solidFill>
                <a:schemeClr val="accent2"/>
              </a:solidFill>
            </a:endParaRPr>
          </a:p>
        </p:txBody>
      </p:sp>
      <p:sp>
        <p:nvSpPr>
          <p:cNvPr id="854" name="Google Shape;854;p89"/>
          <p:cNvSpPr txBox="1"/>
          <p:nvPr>
            <p:ph idx="2" type="body"/>
          </p:nvPr>
        </p:nvSpPr>
        <p:spPr>
          <a:xfrm>
            <a:off x="4995267" y="821724"/>
            <a:ext cx="3696300" cy="733200"/>
          </a:xfrm>
          <a:prstGeom prst="rect">
            <a:avLst/>
          </a:prstGeom>
        </p:spPr>
        <p:txBody>
          <a:bodyPr anchorCtr="0" anchor="t" bIns="34275" lIns="68575" spcFirstLastPara="1" rIns="68575" wrap="square" tIns="81000">
            <a:noAutofit/>
          </a:bodyPr>
          <a:lstStyle/>
          <a:p>
            <a:pPr indent="0" lvl="0" marL="0" rtl="0" algn="l">
              <a:spcBef>
                <a:spcPts val="800"/>
              </a:spcBef>
              <a:spcAft>
                <a:spcPts val="0"/>
              </a:spcAft>
              <a:buNone/>
            </a:pPr>
            <a:r>
              <a:rPr lang="en"/>
              <a:t>Bytecode Canonicalization</a:t>
            </a:r>
            <a:endParaRPr/>
          </a:p>
        </p:txBody>
      </p:sp>
      <p:sp>
        <p:nvSpPr>
          <p:cNvPr id="855" name="Google Shape;855;p89"/>
          <p:cNvSpPr txBox="1"/>
          <p:nvPr>
            <p:ph idx="3" type="body"/>
          </p:nvPr>
        </p:nvSpPr>
        <p:spPr>
          <a:xfrm>
            <a:off x="4996460" y="1711105"/>
            <a:ext cx="3696300" cy="3034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It is a process of transforming the bytecode of a program into a representation that is independent of specific implementation details inserted by the compiler.</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Eg. implementation of string concatenation pre and post Java 9</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Tool used: jNorm [22]</a:t>
            </a:r>
            <a:endParaRPr/>
          </a:p>
        </p:txBody>
      </p:sp>
      <p:sp>
        <p:nvSpPr>
          <p:cNvPr id="856" name="Google Shape;856;p89"/>
          <p:cNvSpPr txBox="1"/>
          <p:nvPr/>
        </p:nvSpPr>
        <p:spPr>
          <a:xfrm>
            <a:off x="311800" y="4354775"/>
            <a:ext cx="83457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[21] </a:t>
            </a:r>
            <a:r>
              <a:rPr lang="en" sz="1000" u="sng">
                <a:solidFill>
                  <a:schemeClr val="hlink"/>
                </a:solidFill>
                <a:latin typeface="Figtree"/>
                <a:ea typeface="Figtree"/>
                <a:cs typeface="Figtree"/>
                <a:sym typeface="Figtree"/>
                <a:hlinkClick r:id="rId3"/>
              </a:rPr>
              <a:t>https://github.com/google/oss-rebuild</a:t>
            </a:r>
            <a:endParaRPr sz="1000">
              <a:solidFill>
                <a:srgbClr val="888888"/>
              </a:solidFill>
              <a:latin typeface="Figtree"/>
              <a:ea typeface="Figtree"/>
              <a:cs typeface="Figtree"/>
              <a:sym typeface="Figtree"/>
            </a:endParaRPr>
          </a:p>
          <a:p>
            <a:pPr indent="0" lvl="0" marL="0" rtl="0" algn="l">
              <a:spcBef>
                <a:spcPts val="0"/>
              </a:spcBef>
              <a:spcAft>
                <a:spcPts val="0"/>
              </a:spcAft>
              <a:buNone/>
            </a:pPr>
            <a:r>
              <a:rPr lang="en" sz="1000">
                <a:solidFill>
                  <a:srgbClr val="888888"/>
                </a:solidFill>
                <a:latin typeface="Figtree"/>
                <a:ea typeface="Figtree"/>
                <a:cs typeface="Figtree"/>
                <a:sym typeface="Figtree"/>
              </a:rPr>
              <a:t>[22] S. Schott, S. E. Ponta, W. Fischer, J. Klauke, and E. Bodden, ‘Java Bytecode Normalization for Code Similarity Analysis’</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857" name="Google Shape;857;p89"/>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58" name="Google Shape;858;p89"/>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90"/>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RQ2: </a:t>
            </a:r>
            <a:r>
              <a:rPr lang="en"/>
              <a:t>Effectiveness</a:t>
            </a:r>
            <a:r>
              <a:rPr lang="en"/>
              <a:t> of Artifact Canonicalization</a:t>
            </a:r>
            <a:endParaRPr/>
          </a:p>
        </p:txBody>
      </p:sp>
      <p:sp>
        <p:nvSpPr>
          <p:cNvPr id="864" name="Google Shape;864;p90"/>
          <p:cNvSpPr txBox="1"/>
          <p:nvPr>
            <p:ph idx="1" type="body"/>
          </p:nvPr>
        </p:nvSpPr>
        <p:spPr>
          <a:xfrm>
            <a:off x="450050" y="3092077"/>
            <a:ext cx="8242800" cy="1652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OSS-Rebuild: Tool by Google to canonicalize software artifacts.</a:t>
            </a:r>
            <a:endParaRPr/>
          </a:p>
          <a:p>
            <a:pPr indent="0" lvl="0" marL="0" rtl="0" algn="l">
              <a:spcBef>
                <a:spcPts val="800"/>
              </a:spcBef>
              <a:spcAft>
                <a:spcPts val="0"/>
              </a:spcAft>
              <a:buNone/>
            </a:pPr>
            <a:r>
              <a:rPr lang="en"/>
              <a:t>CHAINS-Rebuild: Fork of OSS-Rebuild with support for canonicalizing </a:t>
            </a:r>
            <a:r>
              <a:rPr lang="en" u="sng"/>
              <a:t>build manifests and embedded versioning properties</a:t>
            </a:r>
            <a:r>
              <a:rPr lang="en"/>
              <a:t>.</a:t>
            </a:r>
            <a:endParaRPr/>
          </a:p>
        </p:txBody>
      </p:sp>
      <p:sp>
        <p:nvSpPr>
          <p:cNvPr id="865" name="Google Shape;865;p90"/>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866" name="Google Shape;866;p90"/>
          <p:cNvPicPr preferRelativeResize="0"/>
          <p:nvPr/>
        </p:nvPicPr>
        <p:blipFill>
          <a:blip r:embed="rId3">
            <a:alphaModFix/>
          </a:blip>
          <a:stretch>
            <a:fillRect/>
          </a:stretch>
        </p:blipFill>
        <p:spPr>
          <a:xfrm>
            <a:off x="654850" y="880650"/>
            <a:ext cx="7562850" cy="2019300"/>
          </a:xfrm>
          <a:prstGeom prst="rect">
            <a:avLst/>
          </a:prstGeom>
          <a:noFill/>
          <a:ln>
            <a:noFill/>
          </a:ln>
        </p:spPr>
      </p:pic>
      <p:sp>
        <p:nvSpPr>
          <p:cNvPr id="867" name="Google Shape;867;p90"/>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68" name="Google Shape;868;p90"/>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4"/>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What is Reproducible Builds?</a:t>
            </a:r>
            <a:endParaRPr/>
          </a:p>
        </p:txBody>
      </p:sp>
      <p:sp>
        <p:nvSpPr>
          <p:cNvPr id="571" name="Google Shape;571;p64"/>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572" name="Google Shape;572;p64"/>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Build Reproducibility is a property of a software build process where the output artifact is bit-by-bit identical when built again, given a </a:t>
            </a:r>
            <a:r>
              <a:rPr lang="en" u="sng"/>
              <a:t>fixed version of source code</a:t>
            </a:r>
            <a:r>
              <a:rPr lang="en"/>
              <a:t> and</a:t>
            </a:r>
            <a:r>
              <a:rPr lang="en" u="sng"/>
              <a:t> build dependencies</a:t>
            </a:r>
            <a:r>
              <a:rPr lang="en"/>
              <a:t>, regardless of the environment [1].</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457200" rtl="0" algn="l">
              <a:spcBef>
                <a:spcPts val="800"/>
              </a:spcBef>
              <a:spcAft>
                <a:spcPts val="0"/>
              </a:spcAft>
              <a:buNone/>
            </a:pPr>
            <a:r>
              <a:t/>
            </a:r>
            <a:endParaRPr/>
          </a:p>
          <a:p>
            <a:pPr indent="0" lvl="0" marL="0" rtl="0" algn="l">
              <a:spcBef>
                <a:spcPts val="800"/>
              </a:spcBef>
              <a:spcAft>
                <a:spcPts val="0"/>
              </a:spcAft>
              <a:buNone/>
            </a:pPr>
            <a:r>
              <a:t/>
            </a:r>
            <a:endParaRPr/>
          </a:p>
        </p:txBody>
      </p:sp>
      <p:sp>
        <p:nvSpPr>
          <p:cNvPr id="573" name="Google Shape;573;p64"/>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574" name="Google Shape;574;p64"/>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
        <p:nvSpPr>
          <p:cNvPr id="575" name="Google Shape;575;p64"/>
          <p:cNvSpPr txBox="1"/>
          <p:nvPr/>
        </p:nvSpPr>
        <p:spPr>
          <a:xfrm>
            <a:off x="450050" y="4312000"/>
            <a:ext cx="7457100" cy="4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 Chris Lamb and Stefano Zacchiroli. 2022. Reproducible Builds: Increasing the Integrity of Software Supply Chains. IEEE Software 39, 2 (March 2022), 62–70. https://doi.org/10.1109/MS.2021.3073045</a:t>
            </a:r>
            <a:endParaRPr sz="1000">
              <a:solidFill>
                <a:srgbClr val="888888"/>
              </a:solidFill>
              <a:latin typeface="Figtree"/>
              <a:ea typeface="Figtree"/>
              <a:cs typeface="Figtree"/>
              <a:sym typeface="Figtree"/>
            </a:endParaRPr>
          </a:p>
        </p:txBody>
      </p:sp>
      <p:pic>
        <p:nvPicPr>
          <p:cNvPr id="576" name="Google Shape;576;p64"/>
          <p:cNvPicPr preferRelativeResize="0"/>
          <p:nvPr/>
        </p:nvPicPr>
        <p:blipFill>
          <a:blip r:embed="rId3">
            <a:alphaModFix/>
          </a:blip>
          <a:stretch>
            <a:fillRect/>
          </a:stretch>
        </p:blipFill>
        <p:spPr>
          <a:xfrm>
            <a:off x="2407737" y="1872125"/>
            <a:ext cx="3541725" cy="2439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91"/>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74" name="Google Shape;874;p91"/>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
        <p:nvSpPr>
          <p:cNvPr id="875" name="Google Shape;875;p91"/>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RQ2: Effectiveness of Artifact Canonicalization</a:t>
            </a:r>
            <a:endParaRPr/>
          </a:p>
        </p:txBody>
      </p:sp>
      <p:sp>
        <p:nvSpPr>
          <p:cNvPr id="876" name="Google Shape;876;p91"/>
          <p:cNvSpPr txBox="1"/>
          <p:nvPr>
            <p:ph idx="1" type="body"/>
          </p:nvPr>
        </p:nvSpPr>
        <p:spPr>
          <a:xfrm>
            <a:off x="450050" y="3092077"/>
            <a:ext cx="8242800" cy="1652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OSS-Rebuild: Tool by Google to canonicalize software artifacts.</a:t>
            </a:r>
            <a:endParaRPr/>
          </a:p>
          <a:p>
            <a:pPr indent="0" lvl="0" marL="0" rtl="0" algn="l">
              <a:spcBef>
                <a:spcPts val="800"/>
              </a:spcBef>
              <a:spcAft>
                <a:spcPts val="0"/>
              </a:spcAft>
              <a:buNone/>
            </a:pPr>
            <a:r>
              <a:rPr lang="en"/>
              <a:t>CHAINS-Rebuild: Fork of OSS-Rebuild with support for canonicalizing build manifests and embedded versioning properties.</a:t>
            </a:r>
            <a:endParaRPr/>
          </a:p>
        </p:txBody>
      </p:sp>
      <p:sp>
        <p:nvSpPr>
          <p:cNvPr id="877" name="Google Shape;877;p91"/>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878" name="Google Shape;878;p91"/>
          <p:cNvPicPr preferRelativeResize="0"/>
          <p:nvPr/>
        </p:nvPicPr>
        <p:blipFill>
          <a:blip r:embed="rId3">
            <a:alphaModFix/>
          </a:blip>
          <a:stretch>
            <a:fillRect/>
          </a:stretch>
        </p:blipFill>
        <p:spPr>
          <a:xfrm>
            <a:off x="654850" y="880650"/>
            <a:ext cx="7562850" cy="2019300"/>
          </a:xfrm>
          <a:prstGeom prst="rect">
            <a:avLst/>
          </a:prstGeom>
          <a:noFill/>
          <a:ln>
            <a:noFill/>
          </a:ln>
        </p:spPr>
      </p:pic>
      <p:sp>
        <p:nvSpPr>
          <p:cNvPr id="879" name="Google Shape;879;p91"/>
          <p:cNvSpPr/>
          <p:nvPr/>
        </p:nvSpPr>
        <p:spPr>
          <a:xfrm>
            <a:off x="0" y="-1015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80" name="Google Shape;880;p91"/>
          <p:cNvSpPr txBox="1"/>
          <p:nvPr/>
        </p:nvSpPr>
        <p:spPr>
          <a:xfrm>
            <a:off x="1542850" y="1641500"/>
            <a:ext cx="6213000" cy="1840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Figtree"/>
                <a:ea typeface="Figtree"/>
                <a:cs typeface="Figtree"/>
                <a:sym typeface="Figtree"/>
              </a:rPr>
              <a:t>Takeaway: 2.5x increase in canonicalized artifacts with only a few </a:t>
            </a:r>
            <a:r>
              <a:rPr lang="en" sz="3600">
                <a:solidFill>
                  <a:schemeClr val="dk1"/>
                </a:solidFill>
                <a:latin typeface="Figtree"/>
                <a:ea typeface="Figtree"/>
                <a:cs typeface="Figtree"/>
                <a:sym typeface="Figtree"/>
              </a:rPr>
              <a:t>improvements</a:t>
            </a:r>
            <a:r>
              <a:rPr lang="en" sz="3600">
                <a:solidFill>
                  <a:schemeClr val="dk1"/>
                </a:solidFill>
                <a:latin typeface="Figtree"/>
                <a:ea typeface="Figtree"/>
                <a:cs typeface="Figtree"/>
                <a:sym typeface="Figtree"/>
              </a:rPr>
              <a:t>.</a:t>
            </a:r>
            <a:endParaRPr sz="36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92"/>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RQ3: Effectiveness of Bytecode Canonicalization </a:t>
            </a:r>
            <a:endParaRPr/>
          </a:p>
        </p:txBody>
      </p:sp>
      <p:sp>
        <p:nvSpPr>
          <p:cNvPr id="886" name="Google Shape;886;p92"/>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We </a:t>
            </a:r>
            <a:r>
              <a:rPr lang="en"/>
              <a:t>select a subset of unreproducible artifacts that have JVM bytecode changes.</a:t>
            </a:r>
            <a:endParaRPr/>
          </a:p>
          <a:p>
            <a:pPr indent="0" lvl="0" marL="0" rtl="0" algn="l">
              <a:spcBef>
                <a:spcPts val="800"/>
              </a:spcBef>
              <a:spcAft>
                <a:spcPts val="0"/>
              </a:spcAft>
              <a:buNone/>
            </a:pPr>
            <a:r>
              <a:rPr lang="en"/>
              <a:t>This is </a:t>
            </a:r>
            <a:r>
              <a:rPr lang="en" u="sng"/>
              <a:t>898/12,283 artifact pairs</a:t>
            </a:r>
            <a:r>
              <a:rPr lang="en"/>
              <a:t>.</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Reasons of failure:</a:t>
            </a:r>
            <a:endParaRPr/>
          </a:p>
          <a:p>
            <a:pPr indent="-317500" lvl="0" marL="457200" rtl="0" algn="l">
              <a:spcBef>
                <a:spcPts val="800"/>
              </a:spcBef>
              <a:spcAft>
                <a:spcPts val="0"/>
              </a:spcAft>
              <a:buSzPts val="1400"/>
              <a:buAutoNum type="arabicPeriod"/>
            </a:pPr>
            <a:r>
              <a:rPr lang="en"/>
              <a:t>Structural Changes limitation (eg. changes in order of methods, fields, etc)</a:t>
            </a:r>
            <a:endParaRPr/>
          </a:p>
          <a:p>
            <a:pPr indent="-317500" lvl="0" marL="457200" rtl="0" algn="l">
              <a:spcBef>
                <a:spcPts val="0"/>
              </a:spcBef>
              <a:spcAft>
                <a:spcPts val="0"/>
              </a:spcAft>
              <a:buSzPts val="1400"/>
              <a:buAutoNum type="arabicPeriod"/>
            </a:pPr>
            <a:r>
              <a:rPr lang="en"/>
              <a:t>Control flow limitation (eg. ifne and ifeq)</a:t>
            </a:r>
            <a:endParaRPr/>
          </a:p>
          <a:p>
            <a:pPr indent="-317500" lvl="0" marL="457200" rtl="0" algn="l">
              <a:spcBef>
                <a:spcPts val="0"/>
              </a:spcBef>
              <a:spcAft>
                <a:spcPts val="0"/>
              </a:spcAft>
              <a:buSzPts val="1400"/>
              <a:buAutoNum type="arabicPeriod"/>
            </a:pPr>
            <a:r>
              <a:rPr lang="en"/>
              <a:t>Embedded data (eg. absolute file paths)</a:t>
            </a:r>
            <a:endParaRPr/>
          </a:p>
          <a:p>
            <a:pPr indent="-317500" lvl="0" marL="457200" rtl="0" algn="l">
              <a:spcBef>
                <a:spcPts val="0"/>
              </a:spcBef>
              <a:spcAft>
                <a:spcPts val="0"/>
              </a:spcAft>
              <a:buSzPts val="1400"/>
              <a:buAutoNum type="arabicPeriod"/>
            </a:pPr>
            <a:r>
              <a:rPr lang="en"/>
              <a:t>Optimization limitation (eg. string concatenation)</a:t>
            </a:r>
            <a:endParaRPr/>
          </a:p>
          <a:p>
            <a:pPr indent="0" lvl="0" marL="0" rtl="0" algn="l">
              <a:spcBef>
                <a:spcPts val="800"/>
              </a:spcBef>
              <a:spcAft>
                <a:spcPts val="0"/>
              </a:spcAft>
              <a:buNone/>
            </a:pPr>
            <a:r>
              <a:t/>
            </a:r>
            <a:endParaRPr/>
          </a:p>
        </p:txBody>
      </p:sp>
      <p:sp>
        <p:nvSpPr>
          <p:cNvPr id="887" name="Google Shape;887;p92"/>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aphicFrame>
        <p:nvGraphicFramePr>
          <p:cNvPr id="888" name="Google Shape;888;p92"/>
          <p:cNvGraphicFramePr/>
          <p:nvPr/>
        </p:nvGraphicFramePr>
        <p:xfrm>
          <a:off x="719700" y="1696050"/>
          <a:ext cx="3000000" cy="3000000"/>
        </p:xfrm>
        <a:graphic>
          <a:graphicData uri="http://schemas.openxmlformats.org/drawingml/2006/table">
            <a:tbl>
              <a:tblPr>
                <a:noFill/>
                <a:tableStyleId>{B38BB9E8-625C-43D0-B98F-009B162E483E}</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Successful canonicalization</a:t>
                      </a:r>
                      <a:endParaRPr/>
                    </a:p>
                  </a:txBody>
                  <a:tcPr marT="91425" marB="91425" marR="91425" marL="91425"/>
                </a:tc>
                <a:tc>
                  <a:txBody>
                    <a:bodyPr/>
                    <a:lstStyle/>
                    <a:p>
                      <a:pPr indent="0" lvl="0" marL="0" rtl="0" algn="l">
                        <a:spcBef>
                          <a:spcPts val="0"/>
                        </a:spcBef>
                        <a:spcAft>
                          <a:spcPts val="0"/>
                        </a:spcAft>
                        <a:buNone/>
                      </a:pPr>
                      <a:r>
                        <a:rPr lang="en"/>
                        <a:t>Failure in canonicalization</a:t>
                      </a:r>
                      <a:endParaRPr/>
                    </a:p>
                  </a:txBody>
                  <a:tcPr marT="91425" marB="91425" marR="91425" marL="91425"/>
                </a:tc>
                <a:tc>
                  <a:txBody>
                    <a:bodyPr/>
                    <a:lstStyle/>
                    <a:p>
                      <a:pPr indent="0" lvl="0" marL="0" rtl="0" algn="l">
                        <a:spcBef>
                          <a:spcPts val="0"/>
                        </a:spcBef>
                        <a:spcAft>
                          <a:spcPts val="0"/>
                        </a:spcAft>
                        <a:buNone/>
                      </a:pPr>
                      <a:r>
                        <a:rPr lang="en"/>
                        <a:t>Error in canonicalization</a:t>
                      </a:r>
                      <a:endParaRPr/>
                    </a:p>
                  </a:txBody>
                  <a:tcPr marT="91425" marB="91425" marR="91425" marL="91425"/>
                </a:tc>
              </a:tr>
              <a:tr h="381000">
                <a:tc>
                  <a:txBody>
                    <a:bodyPr/>
                    <a:lstStyle/>
                    <a:p>
                      <a:pPr indent="0" lvl="0" marL="0" rtl="0" algn="l">
                        <a:spcBef>
                          <a:spcPts val="0"/>
                        </a:spcBef>
                        <a:spcAft>
                          <a:spcPts val="0"/>
                        </a:spcAft>
                        <a:buNone/>
                      </a:pPr>
                      <a:r>
                        <a:rPr lang="en"/>
                        <a:t>#</a:t>
                      </a:r>
                      <a:endParaRPr/>
                    </a:p>
                  </a:txBody>
                  <a:tcPr marT="91425" marB="91425" marR="91425" marL="91425"/>
                </a:tc>
                <a:tc>
                  <a:txBody>
                    <a:bodyPr/>
                    <a:lstStyle/>
                    <a:p>
                      <a:pPr indent="0" lvl="0" marL="0" rtl="0" algn="l">
                        <a:spcBef>
                          <a:spcPts val="0"/>
                        </a:spcBef>
                        <a:spcAft>
                          <a:spcPts val="0"/>
                        </a:spcAft>
                        <a:buNone/>
                      </a:pPr>
                      <a:r>
                        <a:rPr lang="en"/>
                        <a:t>267 (29.7%)</a:t>
                      </a:r>
                      <a:endParaRPr/>
                    </a:p>
                  </a:txBody>
                  <a:tcPr marT="91425" marB="91425" marR="91425" marL="91425"/>
                </a:tc>
                <a:tc>
                  <a:txBody>
                    <a:bodyPr/>
                    <a:lstStyle/>
                    <a:p>
                      <a:pPr indent="0" lvl="0" marL="0" rtl="0" algn="l">
                        <a:spcBef>
                          <a:spcPts val="0"/>
                        </a:spcBef>
                        <a:spcAft>
                          <a:spcPts val="0"/>
                        </a:spcAft>
                        <a:buNone/>
                      </a:pPr>
                      <a:r>
                        <a:rPr lang="en"/>
                        <a:t>478 (53.2%)</a:t>
                      </a:r>
                      <a:endParaRPr/>
                    </a:p>
                  </a:txBody>
                  <a:tcPr marT="91425" marB="91425" marR="91425" marL="91425"/>
                </a:tc>
                <a:tc>
                  <a:txBody>
                    <a:bodyPr/>
                    <a:lstStyle/>
                    <a:p>
                      <a:pPr indent="0" lvl="0" marL="0" rtl="0" algn="l">
                        <a:spcBef>
                          <a:spcPts val="0"/>
                        </a:spcBef>
                        <a:spcAft>
                          <a:spcPts val="0"/>
                        </a:spcAft>
                        <a:buNone/>
                      </a:pPr>
                      <a:r>
                        <a:rPr lang="en"/>
                        <a:t>153 (17.1%)</a:t>
                      </a:r>
                      <a:endParaRPr/>
                    </a:p>
                  </a:txBody>
                  <a:tcPr marT="91425" marB="91425" marR="91425" marL="91425"/>
                </a:tc>
              </a:tr>
            </a:tbl>
          </a:graphicData>
        </a:graphic>
      </p:graphicFrame>
      <p:sp>
        <p:nvSpPr>
          <p:cNvPr id="889" name="Google Shape;889;p92"/>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90" name="Google Shape;890;p92"/>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93"/>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Example diff for jNorm and oss-rebuild</a:t>
            </a:r>
            <a:endParaRPr/>
          </a:p>
        </p:txBody>
      </p:sp>
      <p:sp>
        <p:nvSpPr>
          <p:cNvPr id="896" name="Google Shape;896;p93"/>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897" name="Google Shape;897;p93"/>
          <p:cNvPicPr preferRelativeResize="0"/>
          <p:nvPr/>
        </p:nvPicPr>
        <p:blipFill>
          <a:blip r:embed="rId3">
            <a:alphaModFix/>
          </a:blip>
          <a:stretch>
            <a:fillRect/>
          </a:stretch>
        </p:blipFill>
        <p:spPr>
          <a:xfrm>
            <a:off x="1117275" y="1112276"/>
            <a:ext cx="6544699" cy="3399651"/>
          </a:xfrm>
          <a:prstGeom prst="rect">
            <a:avLst/>
          </a:prstGeom>
          <a:noFill/>
          <a:ln>
            <a:noFill/>
          </a:ln>
        </p:spPr>
      </p:pic>
      <p:sp>
        <p:nvSpPr>
          <p:cNvPr id="898" name="Google Shape;898;p93"/>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99" name="Google Shape;899;p93"/>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94"/>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05" name="Google Shape;905;p94"/>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
        <p:nvSpPr>
          <p:cNvPr id="906" name="Google Shape;906;p94"/>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RQ3: Effectiveness of Bytecode Canonicalization </a:t>
            </a:r>
            <a:endParaRPr/>
          </a:p>
        </p:txBody>
      </p:sp>
      <p:sp>
        <p:nvSpPr>
          <p:cNvPr id="907" name="Google Shape;907;p94"/>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We select a subset of unreproducible artifacts that have JVM bytecode changes.</a:t>
            </a:r>
            <a:endParaRPr/>
          </a:p>
          <a:p>
            <a:pPr indent="0" lvl="0" marL="0" rtl="0" algn="l">
              <a:spcBef>
                <a:spcPts val="800"/>
              </a:spcBef>
              <a:spcAft>
                <a:spcPts val="0"/>
              </a:spcAft>
              <a:buNone/>
            </a:pPr>
            <a:r>
              <a:rPr lang="en"/>
              <a:t>This is </a:t>
            </a:r>
            <a:r>
              <a:rPr lang="en" u="sng"/>
              <a:t>898/12,283 artifact pairs</a:t>
            </a:r>
            <a:r>
              <a:rPr lang="en"/>
              <a:t>.</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Reasons of failure:</a:t>
            </a:r>
            <a:endParaRPr/>
          </a:p>
          <a:p>
            <a:pPr indent="-317500" lvl="0" marL="457200" rtl="0" algn="l">
              <a:spcBef>
                <a:spcPts val="800"/>
              </a:spcBef>
              <a:spcAft>
                <a:spcPts val="0"/>
              </a:spcAft>
              <a:buSzPts val="1400"/>
              <a:buAutoNum type="arabicPeriod"/>
            </a:pPr>
            <a:r>
              <a:rPr lang="en"/>
              <a:t>Structural Changes problems (eg. changes in order of methods, fields, etc)</a:t>
            </a:r>
            <a:endParaRPr/>
          </a:p>
          <a:p>
            <a:pPr indent="-317500" lvl="0" marL="457200" rtl="0" algn="l">
              <a:spcBef>
                <a:spcPts val="0"/>
              </a:spcBef>
              <a:spcAft>
                <a:spcPts val="0"/>
              </a:spcAft>
              <a:buSzPts val="1400"/>
              <a:buAutoNum type="arabicPeriod"/>
            </a:pPr>
            <a:r>
              <a:rPr lang="en"/>
              <a:t>Control flow problems (eg. ifne and ifeq)</a:t>
            </a:r>
            <a:endParaRPr/>
          </a:p>
          <a:p>
            <a:pPr indent="-317500" lvl="0" marL="457200" rtl="0" algn="l">
              <a:spcBef>
                <a:spcPts val="0"/>
              </a:spcBef>
              <a:spcAft>
                <a:spcPts val="0"/>
              </a:spcAft>
              <a:buSzPts val="1400"/>
              <a:buAutoNum type="arabicPeriod"/>
            </a:pPr>
            <a:r>
              <a:rPr lang="en"/>
              <a:t>Embedded data (eg. absolute file paths)</a:t>
            </a:r>
            <a:endParaRPr/>
          </a:p>
          <a:p>
            <a:pPr indent="-317500" lvl="0" marL="457200" rtl="0" algn="l">
              <a:spcBef>
                <a:spcPts val="0"/>
              </a:spcBef>
              <a:spcAft>
                <a:spcPts val="0"/>
              </a:spcAft>
              <a:buSzPts val="1400"/>
              <a:buAutoNum type="arabicPeriod"/>
            </a:pPr>
            <a:r>
              <a:rPr lang="en"/>
              <a:t>Optimization problem (eg. string concatenation)</a:t>
            </a:r>
            <a:endParaRPr/>
          </a:p>
          <a:p>
            <a:pPr indent="0" lvl="0" marL="0" rtl="0" algn="l">
              <a:spcBef>
                <a:spcPts val="800"/>
              </a:spcBef>
              <a:spcAft>
                <a:spcPts val="0"/>
              </a:spcAft>
              <a:buNone/>
            </a:pPr>
            <a:r>
              <a:t/>
            </a:r>
            <a:endParaRPr/>
          </a:p>
        </p:txBody>
      </p:sp>
      <p:sp>
        <p:nvSpPr>
          <p:cNvPr id="908" name="Google Shape;908;p94"/>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909" name="Google Shape;909;p94"/>
          <p:cNvGraphicFramePr/>
          <p:nvPr/>
        </p:nvGraphicFramePr>
        <p:xfrm>
          <a:off x="719700" y="1696050"/>
          <a:ext cx="3000000" cy="3000000"/>
        </p:xfrm>
        <a:graphic>
          <a:graphicData uri="http://schemas.openxmlformats.org/drawingml/2006/table">
            <a:tbl>
              <a:tblPr>
                <a:noFill/>
                <a:tableStyleId>{B38BB9E8-625C-43D0-B98F-009B162E483E}</a:tableStyleId>
              </a:tblPr>
              <a:tblGrid>
                <a:gridCol w="2413000"/>
                <a:gridCol w="2413000"/>
                <a:gridCol w="24130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Successful canonicalization</a:t>
                      </a:r>
                      <a:endParaRPr/>
                    </a:p>
                  </a:txBody>
                  <a:tcPr marT="91425" marB="91425" marR="91425" marL="91425"/>
                </a:tc>
                <a:tc>
                  <a:txBody>
                    <a:bodyPr/>
                    <a:lstStyle/>
                    <a:p>
                      <a:pPr indent="0" lvl="0" marL="0" rtl="0" algn="l">
                        <a:spcBef>
                          <a:spcPts val="0"/>
                        </a:spcBef>
                        <a:spcAft>
                          <a:spcPts val="0"/>
                        </a:spcAft>
                        <a:buNone/>
                      </a:pPr>
                      <a:r>
                        <a:rPr lang="en"/>
                        <a:t>Failure in canonicalization</a:t>
                      </a:r>
                      <a:endParaRPr/>
                    </a:p>
                  </a:txBody>
                  <a:tcPr marT="91425" marB="91425" marR="91425" marL="91425"/>
                </a:tc>
              </a:tr>
              <a:tr h="381000">
                <a:tc>
                  <a:txBody>
                    <a:bodyPr/>
                    <a:lstStyle/>
                    <a:p>
                      <a:pPr indent="0" lvl="0" marL="0" rtl="0" algn="l">
                        <a:spcBef>
                          <a:spcPts val="0"/>
                        </a:spcBef>
                        <a:spcAft>
                          <a:spcPts val="0"/>
                        </a:spcAft>
                        <a:buNone/>
                      </a:pPr>
                      <a:r>
                        <a:rPr lang="en"/>
                        <a:t>#</a:t>
                      </a:r>
                      <a:endParaRPr/>
                    </a:p>
                  </a:txBody>
                  <a:tcPr marT="91425" marB="91425" marR="91425" marL="91425"/>
                </a:tc>
                <a:tc>
                  <a:txBody>
                    <a:bodyPr/>
                    <a:lstStyle/>
                    <a:p>
                      <a:pPr indent="0" lvl="0" marL="0" rtl="0" algn="l">
                        <a:spcBef>
                          <a:spcPts val="0"/>
                        </a:spcBef>
                        <a:spcAft>
                          <a:spcPts val="0"/>
                        </a:spcAft>
                        <a:buNone/>
                      </a:pPr>
                      <a:r>
                        <a:rPr lang="en"/>
                        <a:t>267 (29.7%)</a:t>
                      </a:r>
                      <a:endParaRPr/>
                    </a:p>
                  </a:txBody>
                  <a:tcPr marT="91425" marB="91425" marR="91425" marL="91425"/>
                </a:tc>
                <a:tc>
                  <a:txBody>
                    <a:bodyPr/>
                    <a:lstStyle/>
                    <a:p>
                      <a:pPr indent="0" lvl="0" marL="0" rtl="0" algn="l">
                        <a:spcBef>
                          <a:spcPts val="0"/>
                        </a:spcBef>
                        <a:spcAft>
                          <a:spcPts val="0"/>
                        </a:spcAft>
                        <a:buNone/>
                      </a:pPr>
                      <a:r>
                        <a:rPr lang="en"/>
                        <a:t>487 (53.2%)</a:t>
                      </a:r>
                      <a:endParaRPr/>
                    </a:p>
                  </a:txBody>
                  <a:tcPr marT="91425" marB="91425" marR="91425" marL="91425"/>
                </a:tc>
              </a:tr>
            </a:tbl>
          </a:graphicData>
        </a:graphic>
      </p:graphicFrame>
      <p:sp>
        <p:nvSpPr>
          <p:cNvPr id="910" name="Google Shape;910;p94"/>
          <p:cNvSpPr/>
          <p:nvPr/>
        </p:nvSpPr>
        <p:spPr>
          <a:xfrm>
            <a:off x="0" y="-1015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911" name="Google Shape;911;p94"/>
          <p:cNvSpPr txBox="1"/>
          <p:nvPr/>
        </p:nvSpPr>
        <p:spPr>
          <a:xfrm>
            <a:off x="1542850" y="1641500"/>
            <a:ext cx="6213000" cy="1840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Figtree"/>
                <a:ea typeface="Figtree"/>
                <a:cs typeface="Figtree"/>
                <a:sym typeface="Figtree"/>
              </a:rPr>
              <a:t>Takeaway: 4 categories of </a:t>
            </a:r>
            <a:r>
              <a:rPr lang="en" sz="3600">
                <a:solidFill>
                  <a:schemeClr val="dk1"/>
                </a:solidFill>
                <a:latin typeface="Figtree"/>
                <a:ea typeface="Figtree"/>
                <a:cs typeface="Figtree"/>
                <a:sym typeface="Figtree"/>
              </a:rPr>
              <a:t>improvements</a:t>
            </a:r>
            <a:r>
              <a:rPr lang="en" sz="3600">
                <a:solidFill>
                  <a:schemeClr val="dk1"/>
                </a:solidFill>
                <a:latin typeface="Figtree"/>
                <a:ea typeface="Figtree"/>
                <a:cs typeface="Figtree"/>
                <a:sym typeface="Figtree"/>
              </a:rPr>
              <a:t> for bytecode canonicalization.</a:t>
            </a:r>
            <a:endParaRPr sz="36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95"/>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Future Work</a:t>
            </a:r>
            <a:endParaRPr/>
          </a:p>
        </p:txBody>
      </p:sp>
      <p:sp>
        <p:nvSpPr>
          <p:cNvPr id="917" name="Google Shape;917;p95"/>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a:t>Formalize the notion of acceptable canonicalization; what to remove and what to keep?</a:t>
            </a:r>
            <a:br>
              <a:rPr lang="en"/>
            </a:br>
            <a:endParaRPr/>
          </a:p>
          <a:p>
            <a:pPr indent="-317500" lvl="0" marL="457200" rtl="0" algn="l">
              <a:spcBef>
                <a:spcPts val="0"/>
              </a:spcBef>
              <a:spcAft>
                <a:spcPts val="0"/>
              </a:spcAft>
              <a:buSzPts val="1400"/>
              <a:buAutoNum type="arabicPeriod"/>
            </a:pPr>
            <a:r>
              <a:rPr lang="en"/>
              <a:t>Correctness of canonicalization via running tests.</a:t>
            </a:r>
            <a:br>
              <a:rPr lang="en"/>
            </a:br>
            <a:endParaRPr/>
          </a:p>
          <a:p>
            <a:pPr indent="-317500" lvl="0" marL="457200" rtl="0" algn="l">
              <a:spcBef>
                <a:spcPts val="0"/>
              </a:spcBef>
              <a:spcAft>
                <a:spcPts val="0"/>
              </a:spcAft>
              <a:buSzPts val="1400"/>
              <a:buAutoNum type="arabicPeriod"/>
            </a:pPr>
            <a:r>
              <a:rPr lang="en"/>
              <a:t>More features for canonicalization in OSS-Rebuild.</a:t>
            </a:r>
            <a:br>
              <a:rPr lang="en"/>
            </a:br>
            <a:endParaRPr/>
          </a:p>
          <a:p>
            <a:pPr indent="-317500" lvl="0" marL="457200" rtl="0" algn="l">
              <a:spcBef>
                <a:spcPts val="0"/>
              </a:spcBef>
              <a:spcAft>
                <a:spcPts val="0"/>
              </a:spcAft>
              <a:buSzPts val="1400"/>
              <a:buAutoNum type="arabicPeriod"/>
            </a:pPr>
            <a:r>
              <a:rPr lang="en"/>
              <a:t>Integration of </a:t>
            </a:r>
            <a:r>
              <a:rPr lang="en"/>
              <a:t>canonicalization</a:t>
            </a:r>
            <a:r>
              <a:rPr lang="en"/>
              <a:t> into Reproducible Central infrastructure?</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918" name="Google Shape;918;p95"/>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919" name="Google Shape;919;p95"/>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20" name="Google Shape;920;p95"/>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pic>
        <p:nvPicPr>
          <p:cNvPr id="921" name="Google Shape;921;p95"/>
          <p:cNvPicPr preferRelativeResize="0"/>
          <p:nvPr/>
        </p:nvPicPr>
        <p:blipFill>
          <a:blip r:embed="rId3">
            <a:alphaModFix/>
          </a:blip>
          <a:stretch>
            <a:fillRect/>
          </a:stretch>
        </p:blipFill>
        <p:spPr>
          <a:xfrm>
            <a:off x="498848" y="2939475"/>
            <a:ext cx="6961957" cy="1545275"/>
          </a:xfrm>
          <a:prstGeom prst="rect">
            <a:avLst/>
          </a:prstGeom>
          <a:noFill/>
          <a:ln>
            <a:noFill/>
          </a:ln>
        </p:spPr>
      </p:pic>
      <p:graphicFrame>
        <p:nvGraphicFramePr>
          <p:cNvPr id="922" name="Google Shape;922;p95"/>
          <p:cNvGraphicFramePr/>
          <p:nvPr/>
        </p:nvGraphicFramePr>
        <p:xfrm>
          <a:off x="7434350" y="3056025"/>
          <a:ext cx="3000000" cy="3000000"/>
        </p:xfrm>
        <a:graphic>
          <a:graphicData uri="http://schemas.openxmlformats.org/drawingml/2006/table">
            <a:tbl>
              <a:tblPr>
                <a:noFill/>
                <a:tableStyleId>{B38BB9E8-625C-43D0-B98F-009B162E483E}</a:tableStyleId>
              </a:tblPr>
              <a:tblGrid>
                <a:gridCol w="1540150"/>
              </a:tblGrid>
              <a:tr h="666025">
                <a:tc>
                  <a:txBody>
                    <a:bodyPr/>
                    <a:lstStyle/>
                    <a:p>
                      <a:pPr indent="0" lvl="0" marL="0" rtl="0" algn="l">
                        <a:spcBef>
                          <a:spcPts val="0"/>
                        </a:spcBef>
                        <a:spcAft>
                          <a:spcPts val="0"/>
                        </a:spcAft>
                        <a:buNone/>
                      </a:pPr>
                      <a:r>
                        <a:rPr lang="en"/>
                        <a:t>After canonicalization</a:t>
                      </a:r>
                      <a:endParaRPr/>
                    </a:p>
                  </a:txBody>
                  <a:tcPr marT="91425" marB="91425" marR="91425" marL="91425"/>
                </a:tc>
              </a:tr>
              <a:tr h="262075">
                <a:tc rowSpan="3">
                  <a:txBody>
                    <a:bodyPr/>
                    <a:lstStyle/>
                    <a:p>
                      <a:pPr indent="0" lvl="0" marL="0" rtl="0" algn="l">
                        <a:spcBef>
                          <a:spcPts val="0"/>
                        </a:spcBef>
                        <a:spcAft>
                          <a:spcPts val="0"/>
                        </a:spcAft>
                        <a:buNone/>
                      </a:pPr>
                      <a:r>
                        <a:rPr lang="en"/>
                        <a:t>10</a:t>
                      </a:r>
                      <a:endParaRPr/>
                    </a:p>
                    <a:p>
                      <a:pPr indent="0" lvl="0" marL="0" rtl="0" algn="l">
                        <a:spcBef>
                          <a:spcPts val="0"/>
                        </a:spcBef>
                        <a:spcAft>
                          <a:spcPts val="0"/>
                        </a:spcAft>
                        <a:buNone/>
                      </a:pPr>
                      <a:r>
                        <a:rPr lang="en"/>
                        <a:t>5</a:t>
                      </a:r>
                      <a:endParaRPr/>
                    </a:p>
                    <a:p>
                      <a:pPr indent="0" lvl="0" marL="0" rtl="0" algn="l">
                        <a:spcBef>
                          <a:spcPts val="0"/>
                        </a:spcBef>
                        <a:spcAft>
                          <a:spcPts val="0"/>
                        </a:spcAft>
                        <a:buNone/>
                      </a:pPr>
                      <a:r>
                        <a:rPr lang="en"/>
                        <a:t>59/0</a:t>
                      </a:r>
                      <a:endParaRPr/>
                    </a:p>
                  </a:txBody>
                  <a:tcPr marT="91425" marB="91425" marR="91425" marL="91425"/>
                </a:tc>
              </a:tr>
              <a:tr h="262075">
                <a:tc vMerge="1"/>
              </a:tr>
              <a:tr h="238550">
                <a:tc vMerge="1"/>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96"/>
          <p:cNvSpPr txBox="1"/>
          <p:nvPr>
            <p:ph type="title"/>
          </p:nvPr>
        </p:nvSpPr>
        <p:spPr>
          <a:xfrm>
            <a:off x="450056" y="821724"/>
            <a:ext cx="8242800" cy="4263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Conclusion</a:t>
            </a:r>
            <a:endParaRPr/>
          </a:p>
        </p:txBody>
      </p:sp>
      <p:sp>
        <p:nvSpPr>
          <p:cNvPr id="928" name="Google Shape;928;p96"/>
          <p:cNvSpPr txBox="1"/>
          <p:nvPr>
            <p:ph idx="1" type="body"/>
          </p:nvPr>
        </p:nvSpPr>
        <p:spPr>
          <a:xfrm>
            <a:off x="450057" y="1346888"/>
            <a:ext cx="6603900" cy="33978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a:t>A comprehensive taxonomy of unreproducible builds in Java and their mitigation.</a:t>
            </a:r>
            <a:endParaRPr/>
          </a:p>
          <a:p>
            <a:pPr indent="0" lvl="0" marL="0" rtl="0" algn="l">
              <a:spcBef>
                <a:spcPts val="800"/>
              </a:spcBef>
              <a:spcAft>
                <a:spcPts val="0"/>
              </a:spcAft>
              <a:buNone/>
            </a:pPr>
            <a:r>
              <a:t/>
            </a:r>
            <a:endParaRPr/>
          </a:p>
          <a:p>
            <a:pPr indent="-317500" lvl="0" marL="457200" rtl="0" algn="l">
              <a:spcBef>
                <a:spcPts val="800"/>
              </a:spcBef>
              <a:spcAft>
                <a:spcPts val="0"/>
              </a:spcAft>
              <a:buSzPts val="1400"/>
              <a:buAutoNum type="arabicPeriod"/>
            </a:pPr>
            <a:r>
              <a:rPr lang="en"/>
              <a:t>Artifact and bytecode canonicalization in </a:t>
            </a:r>
            <a:r>
              <a:rPr lang="en"/>
              <a:t>conjunction can be used to mitigate unreproducibility.</a:t>
            </a:r>
            <a:endParaRPr/>
          </a:p>
        </p:txBody>
      </p:sp>
      <p:sp>
        <p:nvSpPr>
          <p:cNvPr id="929" name="Google Shape;929;p96"/>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930" name="Google Shape;930;p96"/>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31" name="Google Shape;931;p96"/>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97"/>
          <p:cNvSpPr txBox="1"/>
          <p:nvPr>
            <p:ph idx="12" type="sldNum"/>
          </p:nvPr>
        </p:nvSpPr>
        <p:spPr>
          <a:xfrm>
            <a:off x="6636544" y="4854996"/>
            <a:ext cx="2057400" cy="711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FFFFFF"/>
              </a:buClr>
              <a:buSzPts val="500"/>
              <a:buFont typeface="Figtree"/>
              <a:buNone/>
            </a:pPr>
            <a:fld id="{00000000-1234-1234-1234-123412341234}" type="slidenum">
              <a:rPr lang="en"/>
              <a:t>‹#›</a:t>
            </a:fld>
            <a:endParaRPr/>
          </a:p>
        </p:txBody>
      </p:sp>
      <p:sp>
        <p:nvSpPr>
          <p:cNvPr id="938" name="Google Shape;938;p97"/>
          <p:cNvSpPr txBox="1"/>
          <p:nvPr>
            <p:ph type="title"/>
          </p:nvPr>
        </p:nvSpPr>
        <p:spPr>
          <a:xfrm>
            <a:off x="425881" y="188923"/>
            <a:ext cx="3986400" cy="2139600"/>
          </a:xfrm>
          <a:prstGeom prst="rect">
            <a:avLst/>
          </a:prstGeom>
          <a:noFill/>
          <a:ln>
            <a:noFill/>
          </a:ln>
        </p:spPr>
        <p:txBody>
          <a:bodyPr anchorCtr="0" anchor="b" bIns="34275" lIns="68575" spcFirstLastPara="1" rIns="68575" wrap="square" tIns="81000">
            <a:noAutofit/>
          </a:bodyPr>
          <a:lstStyle/>
          <a:p>
            <a:pPr indent="0" lvl="0" marL="0" rtl="0" algn="ctr">
              <a:lnSpc>
                <a:spcPct val="90000"/>
              </a:lnSpc>
              <a:spcBef>
                <a:spcPts val="0"/>
              </a:spcBef>
              <a:spcAft>
                <a:spcPts val="0"/>
              </a:spcAft>
              <a:buClr>
                <a:schemeClr val="lt1"/>
              </a:buClr>
              <a:buSzPts val="4100"/>
              <a:buFont typeface="Figtree"/>
              <a:buNone/>
            </a:pPr>
            <a:r>
              <a:rPr lang="en"/>
              <a:t>Thank you!</a:t>
            </a:r>
            <a:endParaRPr/>
          </a:p>
        </p:txBody>
      </p:sp>
      <p:sp>
        <p:nvSpPr>
          <p:cNvPr id="939" name="Google Shape;939;p97"/>
          <p:cNvSpPr txBox="1"/>
          <p:nvPr>
            <p:ph idx="1" type="body"/>
          </p:nvPr>
        </p:nvSpPr>
        <p:spPr>
          <a:xfrm>
            <a:off x="425881" y="2444363"/>
            <a:ext cx="3986400" cy="647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SzPts val="1500"/>
              <a:buNone/>
            </a:pPr>
            <a:r>
              <a:rPr lang="en"/>
              <a:t>Aman Sharma</a:t>
            </a:r>
            <a:endParaRPr/>
          </a:p>
          <a:p>
            <a:pPr indent="0" lvl="0" marL="0" rtl="0" algn="ctr">
              <a:lnSpc>
                <a:spcPct val="90000"/>
              </a:lnSpc>
              <a:spcBef>
                <a:spcPts val="800"/>
              </a:spcBef>
              <a:spcAft>
                <a:spcPts val="0"/>
              </a:spcAft>
              <a:buSzPts val="1500"/>
              <a:buNone/>
            </a:pPr>
            <a:r>
              <a:rPr lang="en" u="sng">
                <a:solidFill>
                  <a:schemeClr val="hlink"/>
                </a:solidFill>
                <a:hlinkClick r:id="rId3"/>
              </a:rPr>
              <a:t>amansha@kth.se</a:t>
            </a:r>
            <a:endParaRPr/>
          </a:p>
          <a:p>
            <a:pPr indent="0" lvl="0" marL="0" rtl="0" algn="ctr">
              <a:lnSpc>
                <a:spcPct val="90000"/>
              </a:lnSpc>
              <a:spcBef>
                <a:spcPts val="800"/>
              </a:spcBef>
              <a:spcAft>
                <a:spcPts val="0"/>
              </a:spcAft>
              <a:buSzPts val="1500"/>
              <a:buNone/>
            </a:pPr>
            <a:r>
              <a:t/>
            </a:r>
            <a:endParaRPr/>
          </a:p>
          <a:p>
            <a:pPr indent="0" lvl="0" marL="0" rtl="0" algn="ctr">
              <a:lnSpc>
                <a:spcPct val="90000"/>
              </a:lnSpc>
              <a:spcBef>
                <a:spcPts val="800"/>
              </a:spcBef>
              <a:spcAft>
                <a:spcPts val="0"/>
              </a:spcAft>
              <a:buSzPts val="1500"/>
              <a:buNone/>
            </a:pPr>
            <a:r>
              <a:rPr lang="en"/>
              <a:t>Paper: </a:t>
            </a:r>
            <a:endParaRPr/>
          </a:p>
          <a:p>
            <a:pPr indent="0" lvl="0" marL="0" rtl="0" algn="ctr">
              <a:lnSpc>
                <a:spcPct val="90000"/>
              </a:lnSpc>
              <a:spcBef>
                <a:spcPts val="800"/>
              </a:spcBef>
              <a:spcAft>
                <a:spcPts val="0"/>
              </a:spcAft>
              <a:buSzPts val="1500"/>
              <a:buNone/>
            </a:pPr>
            <a:r>
              <a:rPr lang="en" u="sng">
                <a:solidFill>
                  <a:schemeClr val="hlink"/>
                </a:solidFill>
                <a:hlinkClick r:id="rId4"/>
              </a:rPr>
              <a:t>Canonicalization for Unreproducible Builds in Java</a:t>
            </a:r>
            <a:endParaRPr/>
          </a:p>
        </p:txBody>
      </p:sp>
      <p:sp>
        <p:nvSpPr>
          <p:cNvPr id="940" name="Google Shape;940;p97"/>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chemeClr val="lt1"/>
                </a:solidFill>
                <a:latin typeface="Figtree"/>
                <a:ea typeface="Figtree"/>
                <a:cs typeface="Figtree"/>
                <a:sym typeface="Figtree"/>
              </a:rPr>
              <a:t>Aman Sharma | amansha@kth.se</a:t>
            </a:r>
            <a:endParaRPr sz="700">
              <a:solidFill>
                <a:schemeClr val="lt1"/>
              </a:solidFill>
              <a:latin typeface="Figtree"/>
              <a:ea typeface="Figtree"/>
              <a:cs typeface="Figtree"/>
              <a:sym typeface="Figtree"/>
            </a:endParaRPr>
          </a:p>
        </p:txBody>
      </p:sp>
      <p:sp>
        <p:nvSpPr>
          <p:cNvPr id="941" name="Google Shape;941;p97"/>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chemeClr val="lt1"/>
                </a:solidFill>
                <a:latin typeface="Figtree"/>
                <a:ea typeface="Figtree"/>
                <a:cs typeface="Figtree"/>
                <a:sym typeface="Figtree"/>
              </a:rPr>
              <a:t>06</a:t>
            </a:r>
            <a:r>
              <a:rPr lang="en" sz="700">
                <a:solidFill>
                  <a:schemeClr val="lt1"/>
                </a:solidFill>
                <a:latin typeface="Figtree"/>
                <a:ea typeface="Figtree"/>
                <a:cs typeface="Figtree"/>
                <a:sym typeface="Figtree"/>
              </a:rPr>
              <a:t>-05-2025</a:t>
            </a:r>
            <a:endParaRPr sz="700">
              <a:solidFill>
                <a:schemeClr val="lt1"/>
              </a:solidFill>
              <a:latin typeface="Figtree"/>
              <a:ea typeface="Figtree"/>
              <a:cs typeface="Figtree"/>
              <a:sym typeface="Figtree"/>
            </a:endParaRPr>
          </a:p>
        </p:txBody>
      </p:sp>
      <p:pic>
        <p:nvPicPr>
          <p:cNvPr id="942" name="Google Shape;942;p97" title="2025-05-04_23-29.png"/>
          <p:cNvPicPr preferRelativeResize="0"/>
          <p:nvPr>
            <p:ph idx="2" type="pic"/>
          </p:nvPr>
        </p:nvPicPr>
        <p:blipFill rotWithShape="1">
          <a:blip r:embed="rId5">
            <a:alphaModFix/>
          </a:blip>
          <a:srcRect b="0" l="416" r="406" t="0"/>
          <a:stretch/>
        </p:blipFill>
        <p:spPr>
          <a:xfrm>
            <a:off x="4571404" y="0"/>
            <a:ext cx="4572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5"/>
          <p:cNvSpPr txBox="1"/>
          <p:nvPr>
            <p:ph type="title"/>
          </p:nvPr>
        </p:nvSpPr>
        <p:spPr>
          <a:xfrm>
            <a:off x="450057" y="821724"/>
            <a:ext cx="3697500" cy="7332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Build twice and compare</a:t>
            </a:r>
            <a:endParaRPr/>
          </a:p>
        </p:txBody>
      </p:sp>
      <p:sp>
        <p:nvSpPr>
          <p:cNvPr id="582" name="Google Shape;582;p65"/>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583" name="Google Shape;583;p65"/>
          <p:cNvSpPr txBox="1"/>
          <p:nvPr>
            <p:ph idx="2" type="body"/>
          </p:nvPr>
        </p:nvSpPr>
        <p:spPr>
          <a:xfrm>
            <a:off x="4995267" y="821724"/>
            <a:ext cx="3696300" cy="733200"/>
          </a:xfrm>
          <a:prstGeom prst="rect">
            <a:avLst/>
          </a:prstGeom>
        </p:spPr>
        <p:txBody>
          <a:bodyPr anchorCtr="0" anchor="t" bIns="34275" lIns="68575" spcFirstLastPara="1" rIns="68575" wrap="square" tIns="81000">
            <a:noAutofit/>
          </a:bodyPr>
          <a:lstStyle/>
          <a:p>
            <a:pPr indent="0" lvl="0" marL="0" rtl="0" algn="l">
              <a:spcBef>
                <a:spcPts val="800"/>
              </a:spcBef>
              <a:spcAft>
                <a:spcPts val="0"/>
              </a:spcAft>
              <a:buNone/>
            </a:pPr>
            <a:r>
              <a:rPr lang="en"/>
              <a:t>Build and compare with package registry</a:t>
            </a:r>
            <a:endParaRPr/>
          </a:p>
        </p:txBody>
      </p:sp>
      <p:sp>
        <p:nvSpPr>
          <p:cNvPr id="584" name="Google Shape;584;p65"/>
          <p:cNvSpPr txBox="1"/>
          <p:nvPr>
            <p:ph type="title"/>
          </p:nvPr>
        </p:nvSpPr>
        <p:spPr>
          <a:xfrm>
            <a:off x="789398" y="222156"/>
            <a:ext cx="7937700" cy="4434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How to check for reproducible </a:t>
            </a:r>
            <a:r>
              <a:rPr lang="en"/>
              <a:t>builds</a:t>
            </a:r>
            <a:r>
              <a:rPr lang="en"/>
              <a:t>?</a:t>
            </a:r>
            <a:endParaRPr/>
          </a:p>
        </p:txBody>
      </p:sp>
      <p:pic>
        <p:nvPicPr>
          <p:cNvPr id="585" name="Google Shape;585;p65"/>
          <p:cNvPicPr preferRelativeResize="0"/>
          <p:nvPr/>
        </p:nvPicPr>
        <p:blipFill>
          <a:blip r:embed="rId3">
            <a:alphaModFix/>
          </a:blip>
          <a:stretch>
            <a:fillRect/>
          </a:stretch>
        </p:blipFill>
        <p:spPr>
          <a:xfrm>
            <a:off x="4852425" y="1795025"/>
            <a:ext cx="4165024" cy="2124513"/>
          </a:xfrm>
          <a:prstGeom prst="rect">
            <a:avLst/>
          </a:prstGeom>
          <a:noFill/>
          <a:ln>
            <a:noFill/>
          </a:ln>
        </p:spPr>
      </p:pic>
      <p:pic>
        <p:nvPicPr>
          <p:cNvPr id="586" name="Google Shape;586;p65"/>
          <p:cNvPicPr preferRelativeResize="0"/>
          <p:nvPr/>
        </p:nvPicPr>
        <p:blipFill>
          <a:blip r:embed="rId4">
            <a:alphaModFix/>
          </a:blip>
          <a:stretch>
            <a:fillRect/>
          </a:stretch>
        </p:blipFill>
        <p:spPr>
          <a:xfrm>
            <a:off x="181900" y="1981050"/>
            <a:ext cx="4076050" cy="1752474"/>
          </a:xfrm>
          <a:prstGeom prst="rect">
            <a:avLst/>
          </a:prstGeom>
          <a:noFill/>
          <a:ln>
            <a:noFill/>
          </a:ln>
        </p:spPr>
      </p:pic>
      <p:sp>
        <p:nvSpPr>
          <p:cNvPr id="587" name="Google Shape;587;p65"/>
          <p:cNvSpPr txBox="1"/>
          <p:nvPr/>
        </p:nvSpPr>
        <p:spPr>
          <a:xfrm>
            <a:off x="394850" y="3781250"/>
            <a:ext cx="38079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888888"/>
                </a:solidFill>
                <a:latin typeface="Figtree"/>
                <a:ea typeface="Figtree"/>
                <a:cs typeface="Figtree"/>
                <a:sym typeface="Figtree"/>
              </a:rPr>
              <a:t>[2] G. Benedetti et al., ‘An Empirical Study on Reproducible Packaging in Open-Source Ecosystems’, 57th International Conference on Software Engineering, 2025.</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588" name="Google Shape;588;p65"/>
          <p:cNvSpPr txBox="1"/>
          <p:nvPr/>
        </p:nvSpPr>
        <p:spPr>
          <a:xfrm>
            <a:off x="4852425" y="3919550"/>
            <a:ext cx="38415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888888"/>
                </a:solidFill>
                <a:latin typeface="Figtree"/>
                <a:ea typeface="Figtree"/>
                <a:cs typeface="Figtree"/>
                <a:sym typeface="Figtree"/>
              </a:rPr>
              <a:t>[3] J. Malka, S. Zacchiroli, and T. Zimmermann, ‘Does Functional Package Management Enable Reproducible Builds at Scale? Yes’, in 22nd International Conference on Mining Software Repositories, Ottawa</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589" name="Google Shape;589;p65"/>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590" name="Google Shape;590;p65"/>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a:t>
            </a:r>
            <a:r>
              <a:rPr lang="en" sz="700">
                <a:solidFill>
                  <a:srgbClr val="6198D2"/>
                </a:solidFill>
                <a:latin typeface="Figtree"/>
                <a:ea typeface="Figtree"/>
                <a:cs typeface="Figtree"/>
                <a:sym typeface="Figtree"/>
              </a:rPr>
              <a:t>-05-2025</a:t>
            </a:r>
            <a:endParaRPr sz="700">
              <a:solidFill>
                <a:srgbClr val="6198D2"/>
              </a:solidFill>
              <a:latin typeface="Figtree"/>
              <a:ea typeface="Figtree"/>
              <a:cs typeface="Figtree"/>
              <a:sym typeface="Figtr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6"/>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Related Work: build twice and compare</a:t>
            </a:r>
            <a:endParaRPr/>
          </a:p>
        </p:txBody>
      </p:sp>
      <p:sp>
        <p:nvSpPr>
          <p:cNvPr id="596" name="Google Shape;596;p66"/>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marR="76200" rtl="0" algn="l">
              <a:lnSpc>
                <a:spcPct val="135000"/>
              </a:lnSpc>
              <a:spcBef>
                <a:spcPts val="0"/>
              </a:spcBef>
              <a:spcAft>
                <a:spcPts val="0"/>
              </a:spcAft>
              <a:buNone/>
            </a:pPr>
            <a:r>
              <a:rPr lang="en" sz="1400"/>
              <a:t>[4] G. Benedetti </a:t>
            </a:r>
            <a:r>
              <a:rPr i="1" lang="en" sz="1400"/>
              <a:t>et al.</a:t>
            </a:r>
            <a:r>
              <a:rPr lang="en" sz="1400"/>
              <a:t>, ‘An Empirical Study on Reproducible Packaging in Open-Source Ecosystems’, presented at the Proceedings of the 47th International Conference on Software Engineering, 2025.</a:t>
            </a:r>
            <a:endParaRPr sz="1400"/>
          </a:p>
          <a:p>
            <a:pPr indent="0" lvl="0" marL="0" marR="76200" rtl="0" algn="l">
              <a:lnSpc>
                <a:spcPct val="135000"/>
              </a:lnSpc>
              <a:spcBef>
                <a:spcPts val="0"/>
              </a:spcBef>
              <a:spcAft>
                <a:spcPts val="0"/>
              </a:spcAft>
              <a:buClr>
                <a:schemeClr val="dk1"/>
              </a:buClr>
              <a:buSzPts val="1100"/>
              <a:buFont typeface="Arial"/>
              <a:buNone/>
            </a:pPr>
            <a:r>
              <a:rPr lang="en" sz="1400">
                <a:highlight>
                  <a:srgbClr val="FFFF00"/>
                </a:highlight>
              </a:rPr>
              <a:t>Summary: Checking if builds are reproducible for RubyGems, PyPI, Maven.</a:t>
            </a:r>
            <a:endParaRPr sz="1400">
              <a:highlight>
                <a:srgbClr val="FFFF00"/>
              </a:highlight>
            </a:endParaRPr>
          </a:p>
          <a:p>
            <a:pPr indent="0" lvl="0" marL="0" marR="76200" rtl="0" algn="l">
              <a:lnSpc>
                <a:spcPct val="135000"/>
              </a:lnSpc>
              <a:spcBef>
                <a:spcPts val="0"/>
              </a:spcBef>
              <a:spcAft>
                <a:spcPts val="0"/>
              </a:spcAft>
              <a:buNone/>
            </a:pPr>
            <a:r>
              <a:t/>
            </a:r>
            <a:endParaRPr sz="1400"/>
          </a:p>
          <a:p>
            <a:pPr indent="0" lvl="0" marL="0" marR="76200" rtl="0" algn="l">
              <a:lnSpc>
                <a:spcPct val="135000"/>
              </a:lnSpc>
              <a:spcBef>
                <a:spcPts val="0"/>
              </a:spcBef>
              <a:spcAft>
                <a:spcPts val="0"/>
              </a:spcAft>
              <a:buNone/>
            </a:pPr>
            <a:r>
              <a:rPr lang="en" sz="1400"/>
              <a:t>[5] Z. Ren, H. Jiang, J. Xuan, and Z. Yang, ‘Automated localization for unreproducible builds’, in </a:t>
            </a:r>
            <a:r>
              <a:rPr i="1" lang="en" sz="1400"/>
              <a:t>Proceedings of the 40th International Conference on Software Engineering, 2018</a:t>
            </a:r>
            <a:endParaRPr i="1" sz="1400"/>
          </a:p>
          <a:p>
            <a:pPr indent="0" lvl="0" marL="0" marR="76200" rtl="0" algn="l">
              <a:lnSpc>
                <a:spcPct val="135000"/>
              </a:lnSpc>
              <a:spcBef>
                <a:spcPts val="0"/>
              </a:spcBef>
              <a:spcAft>
                <a:spcPts val="0"/>
              </a:spcAft>
              <a:buClr>
                <a:schemeClr val="dk1"/>
              </a:buClr>
              <a:buSzPts val="1100"/>
              <a:buFont typeface="Arial"/>
              <a:buNone/>
            </a:pPr>
            <a:r>
              <a:rPr lang="en" sz="1400">
                <a:highlight>
                  <a:srgbClr val="FFFF00"/>
                </a:highlight>
              </a:rPr>
              <a:t>Summary: Localizing files that differ in two subsequent builds for Debian packages.</a:t>
            </a:r>
            <a:endParaRPr sz="1400">
              <a:highlight>
                <a:srgbClr val="FFFF00"/>
              </a:highlight>
            </a:endParaRPr>
          </a:p>
          <a:p>
            <a:pPr indent="0" lvl="0" marL="0" marR="76200" rtl="0" algn="l">
              <a:lnSpc>
                <a:spcPct val="135000"/>
              </a:lnSpc>
              <a:spcBef>
                <a:spcPts val="0"/>
              </a:spcBef>
              <a:spcAft>
                <a:spcPts val="0"/>
              </a:spcAft>
              <a:buNone/>
            </a:pPr>
            <a:r>
              <a:t/>
            </a:r>
            <a:endParaRPr sz="1400"/>
          </a:p>
          <a:p>
            <a:pPr indent="0" lvl="0" marL="0" marR="76200" rtl="0" algn="l">
              <a:lnSpc>
                <a:spcPct val="135000"/>
              </a:lnSpc>
              <a:spcBef>
                <a:spcPts val="0"/>
              </a:spcBef>
              <a:spcAft>
                <a:spcPts val="0"/>
              </a:spcAft>
              <a:buNone/>
            </a:pPr>
            <a:r>
              <a:rPr lang="en" sz="1400"/>
              <a:t>[6] O. S. Navarro Leija </a:t>
            </a:r>
            <a:r>
              <a:rPr i="1" lang="en" sz="1400"/>
              <a:t>et al.</a:t>
            </a:r>
            <a:r>
              <a:rPr lang="en" sz="1400"/>
              <a:t>, ‘Reproducible Containers’, in </a:t>
            </a:r>
            <a:r>
              <a:rPr i="1" lang="en" sz="1400"/>
              <a:t>Proceedings of the Twenty-Fifth International Conference on Architectural Support for Programming Languages and Operating Systems</a:t>
            </a:r>
            <a:r>
              <a:rPr lang="en" sz="1400"/>
              <a:t>, 2020</a:t>
            </a:r>
            <a:endParaRPr sz="1400"/>
          </a:p>
          <a:p>
            <a:pPr indent="0" lvl="0" marL="0" marR="76200" rtl="0" algn="l">
              <a:lnSpc>
                <a:spcPct val="135000"/>
              </a:lnSpc>
              <a:spcBef>
                <a:spcPts val="0"/>
              </a:spcBef>
              <a:spcAft>
                <a:spcPts val="0"/>
              </a:spcAft>
              <a:buClr>
                <a:schemeClr val="dk1"/>
              </a:buClr>
              <a:buSzPts val="1100"/>
              <a:buFont typeface="Arial"/>
              <a:buNone/>
            </a:pPr>
            <a:r>
              <a:rPr lang="en" sz="1400">
                <a:highlight>
                  <a:srgbClr val="FFFF00"/>
                </a:highlight>
              </a:rPr>
              <a:t>Summary: Wrapper around the build process for debian packages.</a:t>
            </a:r>
            <a:endParaRPr sz="1400">
              <a:highlight>
                <a:srgbClr val="FFFF00"/>
              </a:highlight>
            </a:endParaRPr>
          </a:p>
          <a:p>
            <a:pPr indent="0" lvl="0" marL="0" rtl="0" algn="l">
              <a:spcBef>
                <a:spcPts val="800"/>
              </a:spcBef>
              <a:spcAft>
                <a:spcPts val="0"/>
              </a:spcAft>
              <a:buNone/>
            </a:pPr>
            <a:r>
              <a:t/>
            </a:r>
            <a:endParaRPr/>
          </a:p>
        </p:txBody>
      </p:sp>
      <p:sp>
        <p:nvSpPr>
          <p:cNvPr id="597" name="Google Shape;597;p66"/>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598" name="Google Shape;598;p66"/>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599" name="Google Shape;599;p66"/>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7"/>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05" name="Google Shape;605;p67"/>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
        <p:nvSpPr>
          <p:cNvPr id="606" name="Google Shape;606;p67"/>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Related Work: build and compare with package registry</a:t>
            </a:r>
            <a:endParaRPr/>
          </a:p>
        </p:txBody>
      </p:sp>
      <p:sp>
        <p:nvSpPr>
          <p:cNvPr id="607" name="Google Shape;607;p67"/>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[7] J. Malka, S. Zacchiroli, and T. Zimmermann, ‘Does Functional Package Management Enable Reproducible Builds at Scale? Yes’, in 22nd International Conference on Mining Software Repositories, 2025.</a:t>
            </a:r>
            <a:endParaRPr/>
          </a:p>
          <a:p>
            <a:pPr indent="0" lvl="0" marL="0" rtl="0" algn="l">
              <a:spcBef>
                <a:spcPts val="800"/>
              </a:spcBef>
              <a:spcAft>
                <a:spcPts val="0"/>
              </a:spcAft>
              <a:buNone/>
            </a:pPr>
            <a:r>
              <a:rPr lang="en">
                <a:highlight>
                  <a:srgbClr val="FFFF00"/>
                </a:highlight>
              </a:rPr>
              <a:t>Summary: Rebuild and verified 700K nix packages. 91% of them are reproducible. </a:t>
            </a:r>
            <a:endParaRPr>
              <a:highlight>
                <a:srgbClr val="FFFF00"/>
              </a:highlight>
            </a:endParaRPr>
          </a:p>
          <a:p>
            <a:pPr indent="0" lvl="0" marL="0" rtl="0" algn="l">
              <a:spcBef>
                <a:spcPts val="800"/>
              </a:spcBef>
              <a:spcAft>
                <a:spcPts val="0"/>
              </a:spcAft>
              <a:buClr>
                <a:schemeClr val="dk1"/>
              </a:buClr>
              <a:buSzPts val="1100"/>
              <a:buFont typeface="Arial"/>
              <a:buNone/>
            </a:pPr>
            <a:r>
              <a:t/>
            </a:r>
            <a:endParaRPr>
              <a:highlight>
                <a:srgbClr val="FFFF00"/>
              </a:highlight>
            </a:endParaRPr>
          </a:p>
          <a:p>
            <a:pPr indent="0" lvl="0" marL="0" rtl="0" algn="l">
              <a:spcBef>
                <a:spcPts val="800"/>
              </a:spcBef>
              <a:spcAft>
                <a:spcPts val="0"/>
              </a:spcAft>
              <a:buNone/>
            </a:pPr>
            <a:r>
              <a:rPr lang="en"/>
              <a:t>[8] R. Bajaj, E. Fernandes, B. Adams, and A. E. Hassan, ‘Unreproducible builds: time to fix, causes, and correlation with external ecosystem factors’, Empirical Softw. Engg, 2023.</a:t>
            </a:r>
            <a:endParaRPr/>
          </a:p>
          <a:p>
            <a:pPr indent="0" lvl="0" marL="0" rtl="0" algn="l">
              <a:spcBef>
                <a:spcPts val="800"/>
              </a:spcBef>
              <a:spcAft>
                <a:spcPts val="0"/>
              </a:spcAft>
              <a:buNone/>
            </a:pPr>
            <a:r>
              <a:rPr lang="en">
                <a:highlight>
                  <a:srgbClr val="FFFF00"/>
                </a:highlight>
              </a:rPr>
              <a:t>Summary: Reproducibility and survival analysis of Debian and Arch Linux packages. Debian packages takes longer to become reproducible but stay reproducible for longer.</a:t>
            </a:r>
            <a:endParaRPr>
              <a:highlight>
                <a:srgbClr val="FFFF00"/>
              </a:highlight>
            </a:endParaRPr>
          </a:p>
          <a:p>
            <a:pPr indent="0" lvl="0" marL="0" rtl="0" algn="l">
              <a:spcBef>
                <a:spcPts val="800"/>
              </a:spcBef>
              <a:spcAft>
                <a:spcPts val="0"/>
              </a:spcAft>
              <a:buClr>
                <a:schemeClr val="dk1"/>
              </a:buClr>
              <a:buSzPts val="1100"/>
              <a:buFont typeface="Arial"/>
              <a:buNone/>
            </a:pPr>
            <a:r>
              <a:t/>
            </a:r>
            <a:endParaRPr>
              <a:highlight>
                <a:srgbClr val="FFFF00"/>
              </a:highlight>
            </a:endParaRPr>
          </a:p>
          <a:p>
            <a:pPr indent="0" lvl="0" marL="0" rtl="0" algn="l">
              <a:spcBef>
                <a:spcPts val="800"/>
              </a:spcBef>
              <a:spcAft>
                <a:spcPts val="0"/>
              </a:spcAft>
              <a:buNone/>
            </a:pPr>
            <a:r>
              <a:rPr lang="en"/>
              <a:t>[9] V. Andersson, Geth Rebuild : Verifiable Builds for Go Ethereum. 2024</a:t>
            </a:r>
            <a:endParaRPr/>
          </a:p>
          <a:p>
            <a:pPr indent="0" lvl="0" marL="0" rtl="0" algn="l">
              <a:spcBef>
                <a:spcPts val="800"/>
              </a:spcBef>
              <a:spcAft>
                <a:spcPts val="0"/>
              </a:spcAft>
              <a:buClr>
                <a:schemeClr val="dk1"/>
              </a:buClr>
              <a:buSzPts val="1100"/>
              <a:buFont typeface="Arial"/>
              <a:buNone/>
            </a:pPr>
            <a:r>
              <a:rPr lang="en">
                <a:highlight>
                  <a:srgbClr val="FFFF00"/>
                </a:highlight>
              </a:rPr>
              <a:t>Summary:  Rebuilds ethereum client that enables connection to the main ethereum network.</a:t>
            </a:r>
            <a:endParaRPr>
              <a:highlight>
                <a:srgbClr val="FFFF00"/>
              </a:highlight>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sp>
        <p:nvSpPr>
          <p:cNvPr id="608" name="Google Shape;608;p67"/>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09" name="Google Shape;609;p67"/>
          <p:cNvSpPr/>
          <p:nvPr/>
        </p:nvSpPr>
        <p:spPr>
          <a:xfrm>
            <a:off x="0" y="-1015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610" name="Google Shape;610;p67"/>
          <p:cNvSpPr/>
          <p:nvPr/>
        </p:nvSpPr>
        <p:spPr>
          <a:xfrm>
            <a:off x="3250150" y="3697550"/>
            <a:ext cx="1362900" cy="222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611" name="Google Shape;611;p67"/>
          <p:cNvSpPr txBox="1"/>
          <p:nvPr/>
        </p:nvSpPr>
        <p:spPr>
          <a:xfrm>
            <a:off x="1329775" y="1745750"/>
            <a:ext cx="6213000" cy="186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600">
                <a:solidFill>
                  <a:schemeClr val="dk1"/>
                </a:solidFill>
                <a:latin typeface="Figtree"/>
                <a:ea typeface="Figtree"/>
                <a:cs typeface="Figtree"/>
                <a:sym typeface="Figtree"/>
              </a:rPr>
              <a:t>We like this approach more as it maximizes environment differences!</a:t>
            </a:r>
            <a:endParaRPr sz="3600">
              <a:solidFill>
                <a:schemeClr val="dk1"/>
              </a:solidFill>
              <a:latin typeface="Figtree"/>
              <a:ea typeface="Figtree"/>
              <a:cs typeface="Figtree"/>
              <a:sym typeface="Figtree"/>
            </a:endParaRPr>
          </a:p>
          <a:p>
            <a:pPr indent="0" lvl="0" marL="0" rtl="0" algn="ctr">
              <a:spcBef>
                <a:spcPts val="0"/>
              </a:spcBef>
              <a:spcAft>
                <a:spcPts val="0"/>
              </a:spcAft>
              <a:buClr>
                <a:schemeClr val="dk1"/>
              </a:buClr>
              <a:buSzPts val="1100"/>
              <a:buFont typeface="Arial"/>
              <a:buNone/>
            </a:pPr>
            <a:r>
              <a:t/>
            </a:r>
            <a:endParaRPr sz="3600">
              <a:solidFill>
                <a:schemeClr val="dk1"/>
              </a:solidFill>
              <a:latin typeface="Figtree"/>
              <a:ea typeface="Figtree"/>
              <a:cs typeface="Figtree"/>
              <a:sym typeface="Figtree"/>
            </a:endParaRPr>
          </a:p>
          <a:p>
            <a:pPr indent="0" lvl="0" marL="0" rtl="0" algn="ctr">
              <a:spcBef>
                <a:spcPts val="0"/>
              </a:spcBef>
              <a:spcAft>
                <a:spcPts val="0"/>
              </a:spcAft>
              <a:buNone/>
            </a:pPr>
            <a:r>
              <a:t/>
            </a:r>
            <a:endParaRPr sz="36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68"/>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Reproducible/Verifiable/Accountable builds</a:t>
            </a:r>
            <a:endParaRPr/>
          </a:p>
        </p:txBody>
      </p:sp>
      <p:sp>
        <p:nvSpPr>
          <p:cNvPr id="617" name="Google Shape;617;p68"/>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Verifiable Builds: Builds are verifiable if the build process of a software can be fixed to output bit-by-bit identical artifacts.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Accountable</a:t>
            </a:r>
            <a:r>
              <a:rPr lang="en"/>
              <a:t> Builds: Builds are accountable if it can be explained why build process outputs unequal artifacts [10].</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Basically, both of them are reproducible builds with extra steps hence we choose Reproducible Builds in our entire study.	</a:t>
            </a:r>
            <a:endParaRPr/>
          </a:p>
        </p:txBody>
      </p:sp>
      <p:sp>
        <p:nvSpPr>
          <p:cNvPr id="618" name="Google Shape;618;p68"/>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19" name="Google Shape;619;p68"/>
          <p:cNvSpPr txBox="1"/>
          <p:nvPr/>
        </p:nvSpPr>
        <p:spPr>
          <a:xfrm>
            <a:off x="385925" y="3697825"/>
            <a:ext cx="7726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888888"/>
                </a:solidFill>
              </a:rPr>
              <a:t>[10] T. Pohl, P. Novák, M. Ohm, and M. Meier, ‘SoK: Towards Reproducibility for Software Packages in Scripting Language Ecosystems’, Mar. 27, 2025, arXiv: arXiv:2503.21705. doi: 10.48550/arXiv.2503.21705.</a:t>
            </a:r>
            <a:endParaRPr sz="1000">
              <a:solidFill>
                <a:srgbClr val="888888"/>
              </a:solidFill>
            </a:endParaRPr>
          </a:p>
          <a:p>
            <a:pPr indent="0" lvl="0" marL="0" rtl="0" algn="l">
              <a:spcBef>
                <a:spcPts val="0"/>
              </a:spcBef>
              <a:spcAft>
                <a:spcPts val="0"/>
              </a:spcAft>
              <a:buNone/>
            </a:pPr>
            <a:r>
              <a:t/>
            </a:r>
            <a:endParaRPr sz="1000">
              <a:solidFill>
                <a:srgbClr val="888888"/>
              </a:solidFill>
            </a:endParaRPr>
          </a:p>
        </p:txBody>
      </p:sp>
      <p:sp>
        <p:nvSpPr>
          <p:cNvPr id="620" name="Google Shape;620;p68"/>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21" name="Google Shape;621;p68"/>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
        <p:nvSpPr>
          <p:cNvPr id="622" name="Google Shape;622;p68"/>
          <p:cNvSpPr/>
          <p:nvPr/>
        </p:nvSpPr>
        <p:spPr>
          <a:xfrm>
            <a:off x="0" y="-1015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623" name="Google Shape;623;p68"/>
          <p:cNvSpPr txBox="1"/>
          <p:nvPr/>
        </p:nvSpPr>
        <p:spPr>
          <a:xfrm>
            <a:off x="1329775" y="1745750"/>
            <a:ext cx="6213000" cy="186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Figtree"/>
                <a:ea typeface="Figtree"/>
                <a:cs typeface="Figtree"/>
                <a:sym typeface="Figtree"/>
              </a:rPr>
              <a:t>We always prefer “Reproducible Builds” over other terms.</a:t>
            </a:r>
            <a:endParaRPr sz="36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9"/>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Why is it important?</a:t>
            </a:r>
            <a:endParaRPr/>
          </a:p>
        </p:txBody>
      </p:sp>
      <p:sp>
        <p:nvSpPr>
          <p:cNvPr id="629" name="Google Shape;629;p69"/>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u="sng"/>
              <a:t>Ensuring Integrity:</a:t>
            </a:r>
            <a:r>
              <a:rPr lang="en"/>
              <a:t> Reproducible builds ensure that the executable corresponds to the source code (assuming source code can be audited) and hence is not tampered with. [11]</a:t>
            </a:r>
            <a:br>
              <a:rPr lang="en"/>
            </a:br>
            <a:endParaRPr/>
          </a:p>
          <a:p>
            <a:pPr indent="-317500" lvl="0" marL="457200" rtl="0" algn="l">
              <a:spcBef>
                <a:spcPts val="0"/>
              </a:spcBef>
              <a:spcAft>
                <a:spcPts val="0"/>
              </a:spcAft>
              <a:buSzPts val="1400"/>
              <a:buAutoNum type="arabicPeriod"/>
            </a:pPr>
            <a:r>
              <a:rPr lang="en" u="sng"/>
              <a:t>Faster builds:</a:t>
            </a:r>
            <a:r>
              <a:rPr lang="en"/>
              <a:t> Dependent packages do not need to be rebuilt and dependent tasks do not need to be rerun if a rebuild of a package does not yield different results. [12]</a:t>
            </a:r>
            <a:br>
              <a:rPr lang="en"/>
            </a:br>
            <a:endParaRPr/>
          </a:p>
          <a:p>
            <a:pPr indent="-317500" lvl="0" marL="457200" rtl="0" algn="l">
              <a:spcBef>
                <a:spcPts val="0"/>
              </a:spcBef>
              <a:spcAft>
                <a:spcPts val="0"/>
              </a:spcAft>
              <a:buSzPts val="1400"/>
              <a:buAutoNum type="arabicPeriod"/>
            </a:pPr>
            <a:r>
              <a:rPr lang="en" u="sng"/>
              <a:t>Patch updates:</a:t>
            </a:r>
            <a:r>
              <a:rPr lang="en"/>
              <a:t> Only changes in source code (or dependencies) will lead to differences in the generated binaries thus reducing storage requirements. [12]</a:t>
            </a:r>
            <a:endParaRPr/>
          </a:p>
        </p:txBody>
      </p:sp>
      <p:sp>
        <p:nvSpPr>
          <p:cNvPr id="630" name="Google Shape;630;p69"/>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31" name="Google Shape;631;p69"/>
          <p:cNvSpPr txBox="1"/>
          <p:nvPr/>
        </p:nvSpPr>
        <p:spPr>
          <a:xfrm>
            <a:off x="450050" y="3870350"/>
            <a:ext cx="74571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[11] Mike Perry. 2013. Deterministic Builds Part One: Cyberwar and Global Compromise | Tor Project. https://blog.torproject.org/deterministic-builds-part-one-cyberwar-and-global-compromise/</a:t>
            </a:r>
            <a:endParaRPr sz="1000">
              <a:solidFill>
                <a:srgbClr val="888888"/>
              </a:solidFill>
              <a:latin typeface="Figtree"/>
              <a:ea typeface="Figtree"/>
              <a:cs typeface="Figtree"/>
              <a:sym typeface="Figtree"/>
            </a:endParaRPr>
          </a:p>
          <a:p>
            <a:pPr indent="0" lvl="0" marL="0" rtl="0" algn="l">
              <a:spcBef>
                <a:spcPts val="0"/>
              </a:spcBef>
              <a:spcAft>
                <a:spcPts val="0"/>
              </a:spcAft>
              <a:buNone/>
            </a:pPr>
            <a:r>
              <a:rPr lang="en" sz="1000">
                <a:solidFill>
                  <a:srgbClr val="888888"/>
                </a:solidFill>
                <a:latin typeface="Figtree"/>
                <a:ea typeface="Figtree"/>
                <a:cs typeface="Figtree"/>
                <a:sym typeface="Figtree"/>
              </a:rPr>
              <a:t>[12] https://reproducible-builds.org/</a:t>
            </a:r>
            <a:endParaRPr sz="1000">
              <a:solidFill>
                <a:srgbClr val="888888"/>
              </a:solidFill>
              <a:latin typeface="Figtree"/>
              <a:ea typeface="Figtree"/>
              <a:cs typeface="Figtree"/>
              <a:sym typeface="Figtree"/>
            </a:endParaRPr>
          </a:p>
        </p:txBody>
      </p:sp>
      <p:sp>
        <p:nvSpPr>
          <p:cNvPr id="632" name="Google Shape;632;p69"/>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33" name="Google Shape;633;p69"/>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70"/>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Why is it </a:t>
            </a:r>
            <a:r>
              <a:rPr lang="en"/>
              <a:t>important</a:t>
            </a:r>
            <a:r>
              <a:rPr lang="en"/>
              <a:t>? XZ Utils backdoor example</a:t>
            </a:r>
            <a:endParaRPr/>
          </a:p>
        </p:txBody>
      </p:sp>
      <p:sp>
        <p:nvSpPr>
          <p:cNvPr id="639" name="Google Shape;639;p70"/>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u="sng"/>
              <a:t>What?</a:t>
            </a:r>
            <a:endParaRPr/>
          </a:p>
          <a:p>
            <a:pPr indent="0" lvl="0" marL="0" rtl="0" algn="l">
              <a:spcBef>
                <a:spcPts val="800"/>
              </a:spcBef>
              <a:spcAft>
                <a:spcPts val="0"/>
              </a:spcAft>
              <a:buNone/>
            </a:pPr>
            <a:r>
              <a:rPr lang="en"/>
              <a:t>Malicious</a:t>
            </a:r>
            <a:r>
              <a:rPr lang="en"/>
              <a:t> code was introduced in the Linux build (tarball) of `xz` that enabled remote SSH access to the attacker.</a:t>
            </a:r>
            <a:endParaRPr/>
          </a:p>
          <a:p>
            <a:pPr indent="0" lvl="0" marL="0" rtl="0" algn="l">
              <a:spcBef>
                <a:spcPts val="800"/>
              </a:spcBef>
              <a:spcAft>
                <a:spcPts val="0"/>
              </a:spcAft>
              <a:buNone/>
            </a:pPr>
            <a:r>
              <a:rPr lang="en" u="sng"/>
              <a:t>How serious?</a:t>
            </a:r>
            <a:endParaRPr u="sng"/>
          </a:p>
          <a:p>
            <a:pPr indent="0" lvl="0" marL="0" rtl="0" algn="l">
              <a:spcBef>
                <a:spcPts val="800"/>
              </a:spcBef>
              <a:spcAft>
                <a:spcPts val="0"/>
              </a:spcAft>
              <a:buNone/>
            </a:pPr>
            <a:r>
              <a:rPr lang="en"/>
              <a:t>Extremely. Used in xz compression tool that outputs .tar.xz. But it was detected when new versions of Linux distros were in development phase.</a:t>
            </a:r>
            <a:endParaRPr/>
          </a:p>
          <a:p>
            <a:pPr indent="0" lvl="0" marL="0" rtl="0" algn="l">
              <a:spcBef>
                <a:spcPts val="800"/>
              </a:spcBef>
              <a:spcAft>
                <a:spcPts val="0"/>
              </a:spcAft>
              <a:buNone/>
            </a:pPr>
            <a:r>
              <a:rPr lang="en" u="sng"/>
              <a:t>How can </a:t>
            </a:r>
            <a:r>
              <a:rPr lang="en" u="sng"/>
              <a:t>reproducible builds detect such attacks? </a:t>
            </a:r>
            <a:endParaRPr u="sng"/>
          </a:p>
          <a:p>
            <a:pPr indent="0" lvl="0" marL="0" rtl="0" algn="l">
              <a:spcBef>
                <a:spcPts val="800"/>
              </a:spcBef>
              <a:spcAft>
                <a:spcPts val="0"/>
              </a:spcAft>
              <a:buNone/>
            </a:pPr>
            <a:r>
              <a:t/>
            </a:r>
            <a:endParaRPr u="sng"/>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640" name="Google Shape;640;p70"/>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641" name="Google Shape;641;p70"/>
          <p:cNvPicPr preferRelativeResize="0"/>
          <p:nvPr/>
        </p:nvPicPr>
        <p:blipFill>
          <a:blip r:embed="rId3">
            <a:alphaModFix/>
          </a:blip>
          <a:stretch>
            <a:fillRect/>
          </a:stretch>
        </p:blipFill>
        <p:spPr>
          <a:xfrm>
            <a:off x="512825" y="3127098"/>
            <a:ext cx="6284899" cy="1700575"/>
          </a:xfrm>
          <a:prstGeom prst="rect">
            <a:avLst/>
          </a:prstGeom>
          <a:noFill/>
          <a:ln>
            <a:noFill/>
          </a:ln>
        </p:spPr>
      </p:pic>
      <p:sp>
        <p:nvSpPr>
          <p:cNvPr id="642" name="Google Shape;642;p70"/>
          <p:cNvSpPr txBox="1"/>
          <p:nvPr/>
        </p:nvSpPr>
        <p:spPr>
          <a:xfrm>
            <a:off x="5991400" y="4062475"/>
            <a:ext cx="2645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rgbClr val="888888"/>
                </a:solidFill>
              </a:rPr>
              <a:t>[13] J. Malka, ‘How NixOS and reproducible builds could have detected the xz backdoor for the benefit of all’. </a:t>
            </a:r>
            <a:r>
              <a:rPr lang="en" sz="1000">
                <a:solidFill>
                  <a:srgbClr val="888888"/>
                </a:solidFill>
              </a:rPr>
              <a:t>A</a:t>
            </a:r>
            <a:r>
              <a:rPr lang="en" sz="1000">
                <a:solidFill>
                  <a:srgbClr val="888888"/>
                </a:solidFill>
              </a:rPr>
              <a:t>vailable: https://luj.fr/blog/how-nixos-could-have-detected-xz.html</a:t>
            </a:r>
            <a:endParaRPr sz="1000">
              <a:solidFill>
                <a:srgbClr val="888888"/>
              </a:solidFill>
            </a:endParaRPr>
          </a:p>
          <a:p>
            <a:pPr indent="0" lvl="0" marL="0" rtl="0" algn="l">
              <a:spcBef>
                <a:spcPts val="0"/>
              </a:spcBef>
              <a:spcAft>
                <a:spcPts val="0"/>
              </a:spcAft>
              <a:buNone/>
            </a:pPr>
            <a:r>
              <a:t/>
            </a:r>
            <a:endParaRPr sz="1000">
              <a:solidFill>
                <a:srgbClr val="888888"/>
              </a:solidFill>
            </a:endParaRPr>
          </a:p>
        </p:txBody>
      </p:sp>
      <p:sp>
        <p:nvSpPr>
          <p:cNvPr id="643" name="Google Shape;643;p70"/>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44" name="Google Shape;644;p70"/>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06-05-2025</a:t>
            </a:r>
            <a:endParaRPr sz="700">
              <a:solidFill>
                <a:srgbClr val="6198D2"/>
              </a:solidFill>
              <a:latin typeface="Figtree"/>
              <a:ea typeface="Figtree"/>
              <a:cs typeface="Figtree"/>
              <a:sym typeface="Figtre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