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5"/>
  </p:notesMasterIdLst>
  <p:sldIdLst>
    <p:sldId id="256" r:id="rId5"/>
    <p:sldId id="349" r:id="rId6"/>
    <p:sldId id="316" r:id="rId7"/>
    <p:sldId id="334" r:id="rId8"/>
    <p:sldId id="318" r:id="rId9"/>
    <p:sldId id="335" r:id="rId10"/>
    <p:sldId id="336" r:id="rId11"/>
    <p:sldId id="337" r:id="rId12"/>
    <p:sldId id="275" r:id="rId13"/>
    <p:sldId id="315" r:id="rId14"/>
    <p:sldId id="319" r:id="rId15"/>
    <p:sldId id="339" r:id="rId16"/>
    <p:sldId id="267" r:id="rId17"/>
    <p:sldId id="323" r:id="rId18"/>
    <p:sldId id="324" r:id="rId19"/>
    <p:sldId id="340" r:id="rId20"/>
    <p:sldId id="326" r:id="rId21"/>
    <p:sldId id="342" r:id="rId22"/>
    <p:sldId id="272" r:id="rId23"/>
    <p:sldId id="271" r:id="rId24"/>
    <p:sldId id="343" r:id="rId25"/>
    <p:sldId id="344" r:id="rId26"/>
    <p:sldId id="345" r:id="rId27"/>
    <p:sldId id="346" r:id="rId28"/>
    <p:sldId id="347" r:id="rId29"/>
    <p:sldId id="348" r:id="rId30"/>
    <p:sldId id="338" r:id="rId31"/>
    <p:sldId id="322" r:id="rId32"/>
    <p:sldId id="307" r:id="rId33"/>
    <p:sldId id="350" r:id="rId34"/>
    <p:sldId id="308" r:id="rId35"/>
    <p:sldId id="351" r:id="rId36"/>
    <p:sldId id="309" r:id="rId37"/>
    <p:sldId id="352" r:id="rId38"/>
    <p:sldId id="310" r:id="rId39"/>
    <p:sldId id="353" r:id="rId40"/>
    <p:sldId id="330" r:id="rId41"/>
    <p:sldId id="331" r:id="rId42"/>
    <p:sldId id="313" r:id="rId43"/>
    <p:sldId id="295" r:id="rId44"/>
  </p:sldIdLst>
  <p:sldSz cx="12192000" cy="6858000"/>
  <p:notesSz cx="6858000" cy="9144000"/>
  <p:embeddedFontLst>
    <p:embeddedFont>
      <p:font typeface="Consolas" panose="020B0609020204030204" pitchFamily="49" charset="0"/>
      <p:regular r:id="rId46"/>
      <p:bold r:id="rId47"/>
      <p:italic r:id="rId48"/>
      <p:boldItalic r:id="rId49"/>
    </p:embeddedFont>
    <p:embeddedFont>
      <p:font typeface="Figtree" panose="020B0604020202020204" charset="0"/>
      <p:regular r:id="rId50"/>
      <p:bold r:id="rId51"/>
      <p:italic r:id="rId52"/>
      <p:boldItalic r:id="rId53"/>
    </p:embeddedFont>
    <p:embeddedFont>
      <p:font typeface="PT Mono" panose="02060509020205020204" pitchFamily="49" charset="0"/>
      <p:regular r:id="rId54"/>
    </p:embeddedFont>
    <p:embeddedFont>
      <p:font typeface="Roboto" panose="02000000000000000000" pitchFamily="2" charset="0"/>
      <p:regular r:id="rId55"/>
      <p:bold r:id="rId56"/>
      <p:italic r:id="rId57"/>
      <p:boldItalic r:id="rId58"/>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99"/>
    <a:srgbClr val="FEB4F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3ABAC-090A-3FCA-7C85-807CFCD4F222}" v="1" dt="2024-09-10T09:11:09.843"/>
    <p1510:client id="{40ADE311-5B41-44C1-A0CD-F94835F91805}" v="349" dt="2024-09-10T07:34:05.765"/>
    <p1510:client id="{450797CB-69E0-943D-9649-90671A8FFF49}" v="29" dt="2024-09-10T12:47:48.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2024-09-10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Introduce yourself</a:t>
            </a:r>
          </a:p>
          <a:p>
            <a:r>
              <a:rPr lang="en-US">
                <a:cs typeface="Calibri"/>
              </a:rPr>
              <a:t>Say the title and say it is a presentation about an ongoing project</a:t>
            </a:r>
            <a:endParaRPr lang="en-US">
              <a:ea typeface="Calibri"/>
              <a:cs typeface="Calibri"/>
            </a:endParaRPr>
          </a:p>
          <a:p>
            <a:r>
              <a:rPr lang="en-US">
                <a:cs typeface="Calibri"/>
              </a:rPr>
              <a:t>Say the slides are on my website</a:t>
            </a:r>
            <a:endParaRPr lang="en-US">
              <a:ea typeface="Calibri"/>
              <a:cs typeface="Calibri"/>
            </a:endParaRPr>
          </a:p>
          <a:p>
            <a:endParaRPr lang="en-US">
              <a:ea typeface="Calibri"/>
              <a:cs typeface="Calibri"/>
            </a:endParaRPr>
          </a:p>
          <a:p>
            <a:r>
              <a:rPr lang="en-US">
                <a:ea typeface="Calibri"/>
                <a:cs typeface="Calibri"/>
              </a:rPr>
              <a:t>Foundation is there all slides are there</a:t>
            </a:r>
          </a:p>
          <a:p>
            <a:endParaRPr lang="en-US">
              <a:ea typeface="Calibri"/>
              <a:cs typeface="Calibri"/>
            </a:endParaRPr>
          </a:p>
          <a:p>
            <a:r>
              <a:rPr lang="en-US">
                <a:ea typeface="Calibri"/>
                <a:cs typeface="Calibri"/>
              </a:rPr>
              <a:t>High level structure:</a:t>
            </a:r>
          </a:p>
          <a:p>
            <a:pPr marL="228600" indent="-228600">
              <a:buAutoNum type="arabicPeriod"/>
            </a:pPr>
            <a:r>
              <a:rPr lang="en-US">
                <a:ea typeface="Calibri"/>
                <a:cs typeface="Calibri"/>
              </a:rPr>
              <a:t>Related work could be at the beginning. Motive: I did my research (think about it). Also tell short comings in the approach.</a:t>
            </a:r>
          </a:p>
          <a:p>
            <a:pPr marL="228600" indent="-228600">
              <a:buAutoNum type="arabicPeriod"/>
            </a:pPr>
            <a:r>
              <a:rPr lang="en-US">
                <a:ea typeface="Calibri"/>
                <a:cs typeface="Calibri"/>
              </a:rPr>
              <a:t>the demo can be in the beginning. Don't show </a:t>
            </a:r>
            <a:r>
              <a:rPr lang="en-US" err="1">
                <a:ea typeface="Calibri"/>
                <a:cs typeface="Calibri"/>
              </a:rPr>
              <a:t>ldap</a:t>
            </a:r>
            <a:r>
              <a:rPr lang="en-US">
                <a:ea typeface="Calibri"/>
                <a:cs typeface="Calibri"/>
              </a:rPr>
              <a:t> server. this is remote code </a:t>
            </a:r>
            <a:r>
              <a:rPr lang="en-US" err="1">
                <a:ea typeface="Calibri"/>
                <a:cs typeface="Calibri"/>
              </a:rPr>
              <a:t>exection</a:t>
            </a:r>
            <a:r>
              <a:rPr lang="en-US">
                <a:ea typeface="Calibri"/>
                <a:cs typeface="Calibri"/>
              </a:rPr>
              <a:t> as bytecode is injected</a:t>
            </a:r>
          </a:p>
          <a:p>
            <a:pPr marL="228600" indent="-228600">
              <a:buAutoNum type="arabicPeriod"/>
            </a:pPr>
            <a:r>
              <a:rPr lang="en-US" err="1">
                <a:ea typeface="Calibri"/>
                <a:cs typeface="Calibri"/>
              </a:rPr>
              <a:t>Xthe</a:t>
            </a:r>
            <a:r>
              <a:rPr lang="en-US">
                <a:ea typeface="Calibri"/>
                <a:cs typeface="Calibri"/>
              </a:rPr>
              <a:t> solution demo des not need </a:t>
            </a:r>
            <a:r>
              <a:rPr lang="en-US" err="1">
                <a:ea typeface="Calibri"/>
                <a:cs typeface="Calibri"/>
              </a:rPr>
              <a:t>json</a:t>
            </a:r>
            <a:r>
              <a:rPr lang="en-US">
                <a:ea typeface="Calibri"/>
                <a:cs typeface="Calibri"/>
              </a:rPr>
              <a:t> with hashes</a:t>
            </a: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a:p>
            <a:pPr marL="228600" indent="-228600">
              <a:buAutoNum type="arabicPeriod"/>
            </a:pPr>
            <a:r>
              <a:rPr lang="en-US">
                <a:ea typeface="Calibri"/>
                <a:cs typeface="Calibri"/>
              </a:rPr>
              <a:t>Show paper here (authors, year, title, and link) and last slide</a:t>
            </a:r>
          </a:p>
          <a:p>
            <a:pPr marL="228600" indent="-228600">
              <a:buAutoNum type="arabicPeriod"/>
            </a:pPr>
            <a:endParaRPr lang="en-US">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227841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Remove author names. Title venue year and only first </a:t>
            </a:r>
            <a:r>
              <a:rPr lang="en-US" err="1">
                <a:ea typeface="Calibri"/>
                <a:cs typeface="Calibri"/>
              </a:rPr>
              <a:t>authour</a:t>
            </a:r>
          </a:p>
        </p:txBody>
      </p:sp>
      <p:sp>
        <p:nvSpPr>
          <p:cNvPr id="4" name="Platshållare för bildnummer 3"/>
          <p:cNvSpPr>
            <a:spLocks noGrp="1"/>
          </p:cNvSpPr>
          <p:nvPr>
            <p:ph type="sldNum" sz="quarter" idx="5"/>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346327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Try to make it scoped</a:t>
            </a:r>
          </a:p>
          <a:p>
            <a:r>
              <a:rPr lang="en-US">
                <a:ea typeface="Calibri"/>
                <a:cs typeface="Calibri"/>
              </a:rPr>
              <a:t>Something that can be removed later</a:t>
            </a:r>
          </a:p>
        </p:txBody>
      </p:sp>
      <p:sp>
        <p:nvSpPr>
          <p:cNvPr id="4" name="Platshållare för bildnummer 3"/>
          <p:cNvSpPr>
            <a:spLocks noGrp="1"/>
          </p:cNvSpPr>
          <p:nvPr>
            <p:ph type="sldNum" sz="quarter" idx="5"/>
          </p:nvPr>
        </p:nvSpPr>
        <p:spPr/>
        <p:txBody>
          <a:bodyPr/>
          <a:lstStyle/>
          <a:p>
            <a:fld id="{19702129-24FE-4746-9897-C7E55345F5DD}" type="slidenum">
              <a:rPr lang="sv-SE" smtClean="0"/>
              <a:t>17</a:t>
            </a:fld>
            <a:endParaRPr lang="sv-SE"/>
          </a:p>
        </p:txBody>
      </p:sp>
    </p:spTree>
    <p:extLst>
      <p:ext uri="{BB962C8B-B14F-4D97-AF65-F5344CB8AC3E}">
        <p14:creationId xmlns:p14="http://schemas.microsoft.com/office/powerpoint/2010/main" val="210605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This can be contribution</a:t>
            </a:r>
          </a:p>
        </p:txBody>
      </p:sp>
      <p:sp>
        <p:nvSpPr>
          <p:cNvPr id="4" name="Platshållare för bildnummer 3"/>
          <p:cNvSpPr>
            <a:spLocks noGrp="1"/>
          </p:cNvSpPr>
          <p:nvPr>
            <p:ph type="sldNum" sz="quarter" idx="5"/>
          </p:nvPr>
        </p:nvSpPr>
        <p:spPr/>
        <p:txBody>
          <a:bodyPr/>
          <a:lstStyle/>
          <a:p>
            <a:fld id="{19702129-24FE-4746-9897-C7E55345F5DD}" type="slidenum">
              <a:rPr lang="sv-SE" smtClean="0"/>
              <a:t>18</a:t>
            </a:fld>
            <a:endParaRPr lang="sv-SE"/>
          </a:p>
        </p:txBody>
      </p:sp>
    </p:spTree>
    <p:extLst>
      <p:ext uri="{BB962C8B-B14F-4D97-AF65-F5344CB8AC3E}">
        <p14:creationId xmlns:p14="http://schemas.microsoft.com/office/powerpoint/2010/main" val="276741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Make it high level. </a:t>
            </a:r>
          </a:p>
          <a:p>
            <a:endParaRPr lang="en-US">
              <a:ea typeface="Calibri"/>
              <a:cs typeface="Calibri"/>
            </a:endParaRPr>
          </a:p>
          <a:p>
            <a:r>
              <a:rPr lang="en-US">
                <a:ea typeface="Calibri"/>
                <a:cs typeface="Calibri"/>
              </a:rPr>
              <a:t>Todo: bytecode can</a:t>
            </a:r>
          </a:p>
        </p:txBody>
      </p:sp>
      <p:sp>
        <p:nvSpPr>
          <p:cNvPr id="4" name="Platshållare för bildnummer 3"/>
          <p:cNvSpPr>
            <a:spLocks noGrp="1"/>
          </p:cNvSpPr>
          <p:nvPr>
            <p:ph type="sldNum" sz="quarter" idx="5"/>
          </p:nvPr>
        </p:nvSpPr>
        <p:spPr/>
        <p:txBody>
          <a:bodyPr/>
          <a:lstStyle/>
          <a:p>
            <a:fld id="{19702129-24FE-4746-9897-C7E55345F5DD}" type="slidenum">
              <a:rPr lang="sv-SE" smtClean="0"/>
              <a:t>19</a:t>
            </a:fld>
            <a:endParaRPr lang="sv-SE"/>
          </a:p>
        </p:txBody>
      </p:sp>
    </p:spTree>
    <p:extLst>
      <p:ext uri="{BB962C8B-B14F-4D97-AF65-F5344CB8AC3E}">
        <p14:creationId xmlns:p14="http://schemas.microsoft.com/office/powerpoint/2010/main" val="1204400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First is the built in classes, we index all of that</a:t>
            </a:r>
          </a:p>
          <a:p>
            <a:r>
              <a:rPr lang="en-US">
                <a:cs typeface="Calibri"/>
              </a:rPr>
              <a:t>Then we need the application code and dependencies</a:t>
            </a:r>
            <a:endParaRPr lang="en-US">
              <a:ea typeface="Calibri"/>
              <a:cs typeface="Calibri"/>
            </a:endParaRPr>
          </a:p>
          <a:p>
            <a:r>
              <a:rPr lang="en-US">
                <a:cs typeface="Calibri"/>
              </a:rPr>
              <a:t>And now the dynamic part we rely on test</a:t>
            </a:r>
            <a:endParaRPr lang="en-US">
              <a:ea typeface="Calibri"/>
              <a:cs typeface="Calibri"/>
            </a:endParaRPr>
          </a:p>
          <a:p>
            <a:endParaRPr lang="en-US">
              <a:ea typeface="Calibri"/>
              <a:cs typeface="Calibri"/>
            </a:endParaRPr>
          </a:p>
          <a:p>
            <a:r>
              <a:rPr lang="en-US">
                <a:ea typeface="Calibri"/>
                <a:cs typeface="Calibri"/>
              </a:rPr>
              <a:t>Bytecode canonicalization is the solution to the problem</a:t>
            </a:r>
          </a:p>
          <a:p>
            <a:r>
              <a:rPr lang="en-US">
                <a:ea typeface="Calibri"/>
                <a:cs typeface="Calibri"/>
              </a:rPr>
              <a:t>Here is the problem and here is the solution. </a:t>
            </a:r>
            <a:r>
              <a:rPr lang="en-US" err="1">
                <a:ea typeface="Calibri"/>
                <a:cs typeface="Calibri"/>
              </a:rPr>
              <a:t>Eg</a:t>
            </a:r>
            <a:r>
              <a:rPr lang="en-US">
                <a:ea typeface="Calibri"/>
                <a:cs typeface="Calibri"/>
              </a:rPr>
              <a:t>, test suite is the solution to something </a:t>
            </a:r>
          </a:p>
        </p:txBody>
      </p:sp>
      <p:sp>
        <p:nvSpPr>
          <p:cNvPr id="4" name="Platshållare för bildnummer 3"/>
          <p:cNvSpPr>
            <a:spLocks noGrp="1"/>
          </p:cNvSpPr>
          <p:nvPr>
            <p:ph type="sldNum" sz="quarter" idx="5"/>
          </p:nvPr>
        </p:nvSpPr>
        <p:spPr/>
        <p:txBody>
          <a:bodyPr/>
          <a:lstStyle/>
          <a:p>
            <a:fld id="{19702129-24FE-4746-9897-C7E55345F5DD}" type="slidenum">
              <a:rPr lang="sv-SE" smtClean="0"/>
              <a:t>20</a:t>
            </a:fld>
            <a:endParaRPr lang="sv-SE"/>
          </a:p>
        </p:txBody>
      </p:sp>
    </p:spTree>
    <p:extLst>
      <p:ext uri="{BB962C8B-B14F-4D97-AF65-F5344CB8AC3E}">
        <p14:creationId xmlns:p14="http://schemas.microsoft.com/office/powerpoint/2010/main" val="1604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23</a:t>
            </a:fld>
            <a:endParaRPr lang="sv-SE"/>
          </a:p>
        </p:txBody>
      </p:sp>
    </p:spTree>
    <p:extLst>
      <p:ext uri="{BB962C8B-B14F-4D97-AF65-F5344CB8AC3E}">
        <p14:creationId xmlns:p14="http://schemas.microsoft.com/office/powerpoint/2010/main" val="3270443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a:t>Lets see the application it is a toy project</a:t>
            </a:r>
          </a:p>
          <a:p>
            <a:pPr marL="171450" indent="-171450">
              <a:buFontTx/>
              <a:buChar char="-"/>
            </a:pPr>
            <a:r>
              <a:rPr lang="en-IN"/>
              <a:t>It can also be used for defining and loading classes</a:t>
            </a:r>
          </a:p>
          <a:p>
            <a:pPr marL="171450" indent="-171450">
              <a:buFontTx/>
              <a:buChar char="-"/>
            </a:pPr>
            <a:r>
              <a:rPr lang="en-IN"/>
              <a:t>Let’s see how</a:t>
            </a:r>
          </a:p>
          <a:p>
            <a:pPr marL="171450" indent="-171450">
              <a:buFontTx/>
              <a:buChar char="-"/>
            </a:pPr>
            <a:r>
              <a:rPr lang="en-IN"/>
              <a:t>To prevent it we run the two steps that we discussed before</a:t>
            </a:r>
          </a:p>
          <a:p>
            <a:pPr marL="171450" indent="-171450">
              <a:buFontTx/>
              <a:buChar char="-"/>
            </a:pPr>
            <a:endParaRPr lang="en-IN"/>
          </a:p>
        </p:txBody>
      </p:sp>
      <p:sp>
        <p:nvSpPr>
          <p:cNvPr id="4" name="Slide Number Placeholder 3"/>
          <p:cNvSpPr>
            <a:spLocks noGrp="1"/>
          </p:cNvSpPr>
          <p:nvPr>
            <p:ph type="sldNum" sz="quarter" idx="5"/>
          </p:nvPr>
        </p:nvSpPr>
        <p:spPr/>
        <p:txBody>
          <a:bodyPr/>
          <a:lstStyle/>
          <a:p>
            <a:fld id="{19702129-24FE-4746-9897-C7E55345F5DD}" type="slidenum">
              <a:rPr lang="sv-SE" smtClean="0"/>
              <a:t>26</a:t>
            </a:fld>
            <a:endParaRPr lang="sv-SE"/>
          </a:p>
        </p:txBody>
      </p:sp>
    </p:spTree>
    <p:extLst>
      <p:ext uri="{BB962C8B-B14F-4D97-AF65-F5344CB8AC3E}">
        <p14:creationId xmlns:p14="http://schemas.microsoft.com/office/powerpoint/2010/main" val="96485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Remove this slid</a:t>
            </a:r>
          </a:p>
        </p:txBody>
      </p:sp>
      <p:sp>
        <p:nvSpPr>
          <p:cNvPr id="4" name="Platshållare för bildnummer 3"/>
          <p:cNvSpPr>
            <a:spLocks noGrp="1"/>
          </p:cNvSpPr>
          <p:nvPr>
            <p:ph type="sldNum" sz="quarter" idx="5"/>
          </p:nvPr>
        </p:nvSpPr>
        <p:spPr/>
        <p:txBody>
          <a:bodyPr/>
          <a:lstStyle/>
          <a:p>
            <a:fld id="{19702129-24FE-4746-9897-C7E55345F5DD}" type="slidenum">
              <a:rPr lang="sv-SE" smtClean="0"/>
              <a:t>28</a:t>
            </a:fld>
            <a:endParaRPr lang="sv-SE"/>
          </a:p>
        </p:txBody>
      </p:sp>
    </p:spTree>
    <p:extLst>
      <p:ext uri="{BB962C8B-B14F-4D97-AF65-F5344CB8AC3E}">
        <p14:creationId xmlns:p14="http://schemas.microsoft.com/office/powerpoint/2010/main" val="284793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Too much text.</a:t>
            </a:r>
          </a:p>
        </p:txBody>
      </p:sp>
      <p:sp>
        <p:nvSpPr>
          <p:cNvPr id="4" name="Platshållare för bildnummer 3"/>
          <p:cNvSpPr>
            <a:spLocks noGrp="1"/>
          </p:cNvSpPr>
          <p:nvPr>
            <p:ph type="sldNum" sz="quarter" idx="5"/>
          </p:nvPr>
        </p:nvSpPr>
        <p:spPr/>
        <p:txBody>
          <a:bodyPr/>
          <a:lstStyle/>
          <a:p>
            <a:fld id="{19702129-24FE-4746-9897-C7E55345F5DD}" type="slidenum">
              <a:rPr lang="sv-SE" smtClean="0"/>
              <a:t>29</a:t>
            </a:fld>
            <a:endParaRPr lang="sv-SE"/>
          </a:p>
        </p:txBody>
      </p:sp>
    </p:spTree>
    <p:extLst>
      <p:ext uri="{BB962C8B-B14F-4D97-AF65-F5344CB8AC3E}">
        <p14:creationId xmlns:p14="http://schemas.microsoft.com/office/powerpoint/2010/main" val="4017368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Too much text.</a:t>
            </a:r>
          </a:p>
        </p:txBody>
      </p:sp>
      <p:sp>
        <p:nvSpPr>
          <p:cNvPr id="4" name="Platshållare för bildnummer 3"/>
          <p:cNvSpPr>
            <a:spLocks noGrp="1"/>
          </p:cNvSpPr>
          <p:nvPr>
            <p:ph type="sldNum" sz="quarter" idx="5"/>
          </p:nvPr>
        </p:nvSpPr>
        <p:spPr/>
        <p:txBody>
          <a:bodyPr/>
          <a:lstStyle/>
          <a:p>
            <a:fld id="{19702129-24FE-4746-9897-C7E55345F5DD}" type="slidenum">
              <a:rPr lang="sv-SE" smtClean="0"/>
              <a:t>30</a:t>
            </a:fld>
            <a:endParaRPr lang="sv-SE"/>
          </a:p>
        </p:txBody>
      </p:sp>
    </p:spTree>
    <p:extLst>
      <p:ext uri="{BB962C8B-B14F-4D97-AF65-F5344CB8AC3E}">
        <p14:creationId xmlns:p14="http://schemas.microsoft.com/office/powerpoint/2010/main" val="185691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Should show the deployment execution</a:t>
            </a:r>
          </a:p>
          <a:p>
            <a:r>
              <a:rPr lang="en-US">
                <a:ea typeface="Calibri"/>
                <a:cs typeface="Calibri"/>
              </a:rPr>
              <a:t>Here we miss production and deployment</a:t>
            </a:r>
          </a:p>
          <a:p>
            <a:r>
              <a:rPr lang="en-US">
                <a:ea typeface="Calibri"/>
                <a:cs typeface="Calibri"/>
              </a:rPr>
              <a:t>This is the part where log4shell attack happened</a:t>
            </a:r>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3</a:t>
            </a:fld>
            <a:endParaRPr lang="sv-SE"/>
          </a:p>
        </p:txBody>
      </p:sp>
    </p:spTree>
    <p:extLst>
      <p:ext uri="{BB962C8B-B14F-4D97-AF65-F5344CB8AC3E}">
        <p14:creationId xmlns:p14="http://schemas.microsoft.com/office/powerpoint/2010/main" val="3500936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Big font: mitigate </a:t>
            </a:r>
            <a:r>
              <a:rPr lang="en-US" err="1">
                <a:ea typeface="Calibri"/>
                <a:cs typeface="Calibri"/>
              </a:rPr>
              <a:t>cve</a:t>
            </a:r>
            <a:r>
              <a:rPr lang="en-US">
                <a:ea typeface="Calibri"/>
                <a:cs typeface="Calibri"/>
              </a:rPr>
              <a:t> 1. 2. 3.</a:t>
            </a:r>
          </a:p>
        </p:txBody>
      </p:sp>
      <p:sp>
        <p:nvSpPr>
          <p:cNvPr id="4" name="Platshållare för bildnummer 3"/>
          <p:cNvSpPr>
            <a:spLocks noGrp="1"/>
          </p:cNvSpPr>
          <p:nvPr>
            <p:ph type="sldNum" sz="quarter" idx="5"/>
          </p:nvPr>
        </p:nvSpPr>
        <p:spPr/>
        <p:txBody>
          <a:bodyPr/>
          <a:lstStyle/>
          <a:p>
            <a:fld id="{19702129-24FE-4746-9897-C7E55345F5DD}" type="slidenum">
              <a:rPr lang="sv-SE" smtClean="0"/>
              <a:t>30</a:t>
            </a:fld>
            <a:endParaRPr lang="sv-SE"/>
          </a:p>
        </p:txBody>
      </p:sp>
    </p:spTree>
    <p:extLst>
      <p:ext uri="{BB962C8B-B14F-4D97-AF65-F5344CB8AC3E}">
        <p14:creationId xmlns:p14="http://schemas.microsoft.com/office/powerpoint/2010/main" val="1112147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Big font: mitigate </a:t>
            </a:r>
            <a:r>
              <a:rPr lang="en-US" err="1">
                <a:ea typeface="Calibri"/>
                <a:cs typeface="Calibri"/>
              </a:rPr>
              <a:t>cve</a:t>
            </a:r>
            <a:r>
              <a:rPr lang="en-US">
                <a:ea typeface="Calibri"/>
                <a:cs typeface="Calibri"/>
              </a:rPr>
              <a:t> 1. 2. 3.</a:t>
            </a:r>
          </a:p>
        </p:txBody>
      </p:sp>
      <p:sp>
        <p:nvSpPr>
          <p:cNvPr id="4" name="Platshållare för bildnummer 3"/>
          <p:cNvSpPr>
            <a:spLocks noGrp="1"/>
          </p:cNvSpPr>
          <p:nvPr>
            <p:ph type="sldNum" sz="quarter" idx="5"/>
          </p:nvPr>
        </p:nvSpPr>
        <p:spPr/>
        <p:txBody>
          <a:bodyPr/>
          <a:lstStyle/>
          <a:p>
            <a:fld id="{19702129-24FE-4746-9897-C7E55345F5DD}" type="slidenum">
              <a:rPr lang="sv-SE" smtClean="0"/>
              <a:t>32</a:t>
            </a:fld>
            <a:endParaRPr lang="sv-SE"/>
          </a:p>
        </p:txBody>
      </p:sp>
    </p:spTree>
    <p:extLst>
      <p:ext uri="{BB962C8B-B14F-4D97-AF65-F5344CB8AC3E}">
        <p14:creationId xmlns:p14="http://schemas.microsoft.com/office/powerpoint/2010/main" val="3811547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would want to do this for real time threat detection</a:t>
            </a:r>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34</a:t>
            </a:fld>
            <a:endParaRPr lang="sv-SE"/>
          </a:p>
        </p:txBody>
      </p:sp>
    </p:spTree>
    <p:extLst>
      <p:ext uri="{BB962C8B-B14F-4D97-AF65-F5344CB8AC3E}">
        <p14:creationId xmlns:p14="http://schemas.microsoft.com/office/powerpoint/2010/main" val="4191848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This can be contribution</a:t>
            </a:r>
          </a:p>
        </p:txBody>
      </p:sp>
      <p:sp>
        <p:nvSpPr>
          <p:cNvPr id="4" name="Platshållare för bildnummer 3"/>
          <p:cNvSpPr>
            <a:spLocks noGrp="1"/>
          </p:cNvSpPr>
          <p:nvPr>
            <p:ph type="sldNum" sz="quarter" idx="5"/>
          </p:nvPr>
        </p:nvSpPr>
        <p:spPr/>
        <p:txBody>
          <a:bodyPr/>
          <a:lstStyle/>
          <a:p>
            <a:fld id="{19702129-24FE-4746-9897-C7E55345F5DD}" type="slidenum">
              <a:rPr lang="sv-SE" smtClean="0"/>
              <a:t>35</a:t>
            </a:fld>
            <a:endParaRPr lang="sv-SE"/>
          </a:p>
        </p:txBody>
      </p:sp>
    </p:spTree>
    <p:extLst>
      <p:ext uri="{BB962C8B-B14F-4D97-AF65-F5344CB8AC3E}">
        <p14:creationId xmlns:p14="http://schemas.microsoft.com/office/powerpoint/2010/main" val="1218297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36</a:t>
            </a:fld>
            <a:endParaRPr lang="sv-SE"/>
          </a:p>
        </p:txBody>
      </p:sp>
    </p:spTree>
    <p:extLst>
      <p:ext uri="{BB962C8B-B14F-4D97-AF65-F5344CB8AC3E}">
        <p14:creationId xmlns:p14="http://schemas.microsoft.com/office/powerpoint/2010/main" val="63421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Or nothing is wrong, you simply get </a:t>
            </a:r>
            <a:r>
              <a:rPr lang="en-US" err="1">
                <a:ea typeface="Calibri"/>
                <a:cs typeface="Calibri"/>
              </a:rPr>
              <a:t>pwned</a:t>
            </a:r>
            <a:r>
              <a:rPr lang="en-US">
                <a:ea typeface="Calibri"/>
                <a:cs typeface="Calibri"/>
              </a:rPr>
              <a:t> by a malicious </a:t>
            </a:r>
            <a:r>
              <a:rPr lang="en-US" err="1">
                <a:ea typeface="Calibri"/>
                <a:cs typeface="Calibri"/>
              </a:rPr>
              <a:t>playload</a:t>
            </a:r>
            <a:r>
              <a:rPr lang="en-US">
                <a:ea typeface="Calibri"/>
                <a:cs typeface="Calibri"/>
              </a:rPr>
              <a:t> and you are wondering who is </a:t>
            </a:r>
            <a:r>
              <a:rPr lang="en-US" err="1">
                <a:ea typeface="Calibri"/>
                <a:cs typeface="Calibri"/>
              </a:rPr>
              <a:t>resposible</a:t>
            </a:r>
            <a:endParaRPr lang="en-US">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99122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Log4shell is in Java so let</a:t>
            </a:r>
            <a:r>
              <a:rPr lang="en-IN"/>
              <a:t>’s </a:t>
            </a:r>
            <a:r>
              <a:rPr lang="en-IN" err="1"/>
              <a:t>undreestand</a:t>
            </a:r>
            <a:r>
              <a:rPr lang="en-IN"/>
              <a:t> in the context of Java</a:t>
            </a:r>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392010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Maybe I am wrong about the visualization but the best way to learn is to be corrected.</a:t>
            </a:r>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344813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may be wrong about the visualizations </a:t>
            </a:r>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385141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IN"/>
              <a:t>Lets see the application it is a toy project</a:t>
            </a:r>
          </a:p>
          <a:p>
            <a:pPr marL="171450" indent="-171450">
              <a:buFontTx/>
              <a:buChar char="-"/>
            </a:pPr>
            <a:r>
              <a:rPr lang="en-IN"/>
              <a:t>It can also be used for defining and loading classes</a:t>
            </a:r>
          </a:p>
          <a:p>
            <a:pPr marL="171450" indent="-171450">
              <a:buFontTx/>
              <a:buChar char="-"/>
            </a:pPr>
            <a:r>
              <a:rPr lang="en-IN"/>
              <a:t>Let’s see how</a:t>
            </a:r>
          </a:p>
          <a:p>
            <a:pPr marL="171450" indent="-171450">
              <a:buFontTx/>
              <a:buChar char="-"/>
            </a:pPr>
            <a:r>
              <a:rPr lang="en-IN"/>
              <a:t>To prevent it we run the two steps that we discussed before</a:t>
            </a:r>
          </a:p>
          <a:p>
            <a:pPr marL="171450" indent="-171450">
              <a:buFontTx/>
              <a:buChar char="-"/>
            </a:pPr>
            <a:endParaRPr lang="en-IN"/>
          </a:p>
        </p:txBody>
      </p:sp>
      <p:sp>
        <p:nvSpPr>
          <p:cNvPr id="4" name="Slide Number Placeholder 3"/>
          <p:cNvSpPr>
            <a:spLocks noGrp="1"/>
          </p:cNvSpPr>
          <p:nvPr>
            <p:ph type="sldNum" sz="quarter" idx="5"/>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150312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Add animation for figure</a:t>
            </a:r>
          </a:p>
          <a:p>
            <a:r>
              <a:rPr lang="sv-SE"/>
              <a:t>Let</a:t>
            </a:r>
            <a:r>
              <a:rPr lang="en-IN"/>
              <a:t>’s try to zoom into 6</a:t>
            </a:r>
            <a:endParaRPr lang="hi-IN"/>
          </a:p>
        </p:txBody>
      </p:sp>
      <p:sp>
        <p:nvSpPr>
          <p:cNvPr id="4" name="Slide Number Placehold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317165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Make it a problem.</a:t>
            </a:r>
          </a:p>
          <a:p>
            <a:endParaRPr lang="en-US">
              <a:ea typeface="Calibri"/>
              <a:cs typeface="Calibri"/>
            </a:endParaRPr>
          </a:p>
          <a:p>
            <a:r>
              <a:rPr lang="en-US">
                <a:ea typeface="Calibri"/>
                <a:cs typeface="Calibri"/>
              </a:rPr>
              <a:t>Related work can be just after.</a:t>
            </a:r>
          </a:p>
        </p:txBody>
      </p:sp>
      <p:sp>
        <p:nvSpPr>
          <p:cNvPr id="4" name="Platshållare för bildnummer 3"/>
          <p:cNvSpPr>
            <a:spLocks noGrp="1"/>
          </p:cNvSpPr>
          <p:nvPr>
            <p:ph type="sldNum" sz="quarter" idx="5"/>
          </p:nvPr>
        </p:nvSpPr>
        <p:spPr/>
        <p:txBody>
          <a:bodyPr/>
          <a:lstStyle/>
          <a:p>
            <a:fld id="{19702129-24FE-4746-9897-C7E55345F5DD}" type="slidenum">
              <a:rPr lang="sv-SE" smtClean="0"/>
              <a:t>13</a:t>
            </a:fld>
            <a:endParaRPr lang="sv-SE"/>
          </a:p>
        </p:txBody>
      </p:sp>
    </p:spTree>
    <p:extLst>
      <p:ext uri="{BB962C8B-B14F-4D97-AF65-F5344CB8AC3E}">
        <p14:creationId xmlns:p14="http://schemas.microsoft.com/office/powerpoint/2010/main" val="3870553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r>
              <a:rPr lang="hi-IN"/>
              <a:t>10-09-2024</a:t>
            </a:r>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Aman Sharma | amansha@kth.se</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r>
              <a:rPr lang="hi-IN"/>
              <a:t>10-09-2024</a:t>
            </a:r>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Aman Sharma | amansha@kth.se</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sv-SE"/>
              <a:t>Klicka här för att ändra mall för rubrikformat</a:t>
            </a:r>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a:latin typeface="+mj-lt"/>
              </a:rPr>
              <a:t>Change background image</a:t>
            </a:r>
          </a:p>
          <a:p>
            <a:pPr marL="162900" indent="-162900" algn="l">
              <a:spcAft>
                <a:spcPts val="600"/>
              </a:spcAft>
              <a:buFont typeface="+mj-lt"/>
              <a:buAutoNum type="arabicPeriod"/>
            </a:pPr>
            <a:r>
              <a:rPr lang="en-US" sz="1000" noProof="0"/>
              <a:t>Select Design &gt; Format Background.</a:t>
            </a:r>
          </a:p>
          <a:p>
            <a:pPr marL="162900" indent="-162900" algn="l">
              <a:spcAft>
                <a:spcPts val="600"/>
              </a:spcAft>
              <a:buFont typeface="+mj-lt"/>
              <a:buAutoNum type="arabicPeriod"/>
            </a:pPr>
            <a:r>
              <a:rPr lang="en-US" sz="1000" noProof="0"/>
              <a:t>In the Format Background pane, select Picture or texture fill.</a:t>
            </a:r>
          </a:p>
          <a:p>
            <a:pPr marL="162900" indent="-162900" algn="l">
              <a:spcAft>
                <a:spcPts val="600"/>
              </a:spcAft>
              <a:buFont typeface="+mj-lt"/>
              <a:buAutoNum type="arabicPeriod"/>
            </a:pPr>
            <a:r>
              <a:rPr lang="en-US" sz="1000" noProof="0"/>
              <a:t>Select File.</a:t>
            </a:r>
          </a:p>
          <a:p>
            <a:pPr marL="162900" indent="-162900" algn="l">
              <a:spcAft>
                <a:spcPts val="600"/>
              </a:spcAft>
              <a:buFont typeface="+mj-lt"/>
              <a:buAutoNum type="arabicPeriod"/>
            </a:pPr>
            <a:r>
              <a:rPr lang="en-US" sz="1000" noProof="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r>
              <a:rPr lang="hi-IN"/>
              <a:t>10-09-2024</a:t>
            </a:r>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Aman Sharma | amansha@kth.se</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a:solidFill>
                  <a:schemeClr val="tx2"/>
                </a:solidFill>
              </a:rPr>
              <a:t>Slide templates</a:t>
            </a:r>
          </a:p>
          <a:p>
            <a:pPr>
              <a:spcAft>
                <a:spcPts val="600"/>
              </a:spcAft>
            </a:pPr>
            <a:r>
              <a:rPr lang="en-US" sz="800" noProof="0"/>
              <a:t>Click on </a:t>
            </a:r>
            <a:r>
              <a:rPr lang="en-US" sz="800" i="1" noProof="0"/>
              <a:t>New slide</a:t>
            </a:r>
            <a:r>
              <a:rPr lang="en-US" sz="800" noProof="0"/>
              <a:t> to see the templates various template slide. Choose one to suite </a:t>
            </a:r>
            <a:br>
              <a:rPr lang="en-US" sz="800" noProof="0"/>
            </a:br>
            <a:r>
              <a:rPr lang="en-US" sz="800" noProof="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a:solidFill>
                  <a:schemeClr val="tx2"/>
                </a:solidFill>
              </a:rPr>
              <a:t>Layout</a:t>
            </a:r>
          </a:p>
          <a:p>
            <a:pPr>
              <a:spcAft>
                <a:spcPts val="600"/>
              </a:spcAft>
            </a:pPr>
            <a:r>
              <a:rPr lang="en-US" sz="800" noProof="0"/>
              <a:t>If you’d like to change slide template on an existing slide, click on </a:t>
            </a:r>
            <a:r>
              <a:rPr lang="en-US" sz="800" i="1" noProof="0"/>
              <a:t>Layout</a:t>
            </a:r>
            <a:r>
              <a:rPr lang="en-US" sz="800" noProof="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a:solidFill>
                  <a:schemeClr val="tx2"/>
                </a:solidFill>
              </a:rPr>
              <a:t>Reset</a:t>
            </a:r>
          </a:p>
          <a:p>
            <a:pPr>
              <a:spcAft>
                <a:spcPts val="600"/>
              </a:spcAft>
            </a:pPr>
            <a:r>
              <a:rPr lang="en-US" sz="800" noProof="0"/>
              <a:t>Reset a slide to the slide templates design by </a:t>
            </a:r>
            <a:br>
              <a:rPr lang="en-US" sz="800" noProof="0"/>
            </a:br>
            <a:r>
              <a:rPr lang="en-US" sz="800" noProof="0"/>
              <a:t>clicking on </a:t>
            </a:r>
            <a:r>
              <a:rPr lang="en-US" sz="800" i="1" noProof="0"/>
              <a:t>Reset</a:t>
            </a:r>
            <a:r>
              <a:rPr lang="en-US" sz="800" noProof="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a:solidFill>
                  <a:schemeClr val="tx2"/>
                </a:solidFill>
              </a:rPr>
              <a:t>Colors</a:t>
            </a:r>
          </a:p>
          <a:p>
            <a:pPr>
              <a:spcAft>
                <a:spcPts val="600"/>
              </a:spcAft>
            </a:pPr>
            <a:r>
              <a:rPr lang="en-US" sz="800" noProof="0"/>
              <a:t>This template is programmed with the KTH color palette. The correct colors are the in top row under </a:t>
            </a:r>
            <a:r>
              <a:rPr lang="en-US" sz="800" i="1" noProof="0"/>
              <a:t>Theme Colors</a:t>
            </a:r>
            <a:r>
              <a:rPr lang="en-US" sz="800" noProof="0"/>
              <a:t> and all colors under </a:t>
            </a:r>
            <a:r>
              <a:rPr lang="en-US" sz="800" i="1" noProof="0"/>
              <a:t>Custom Colors</a:t>
            </a:r>
            <a:r>
              <a:rPr lang="en-US" sz="800" noProof="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a:solidFill>
                  <a:srgbClr val="F9535C"/>
                </a:solidFill>
              </a:rPr>
              <a:t>Do </a:t>
            </a:r>
            <a:r>
              <a:rPr lang="en-US" sz="500" u="sng" noProof="0">
                <a:solidFill>
                  <a:srgbClr val="F9535C"/>
                </a:solidFill>
              </a:rPr>
              <a:t>NOT</a:t>
            </a:r>
            <a:r>
              <a:rPr lang="en-US" sz="500" noProof="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a:solidFill>
                  <a:schemeClr val="tx2"/>
                </a:solidFill>
              </a:rPr>
              <a:t>Change the image crop</a:t>
            </a:r>
          </a:p>
          <a:p>
            <a:pPr>
              <a:spcAft>
                <a:spcPts val="600"/>
              </a:spcAft>
            </a:pPr>
            <a:r>
              <a:rPr lang="en-US" sz="800" noProof="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a:t>Select the image and go to </a:t>
            </a:r>
            <a:br>
              <a:rPr lang="en-US" sz="800" noProof="0"/>
            </a:br>
            <a:r>
              <a:rPr lang="en-US" sz="800" noProof="0"/>
              <a:t>the </a:t>
            </a:r>
            <a:r>
              <a:rPr lang="en-US" sz="800" i="1" noProof="0"/>
              <a:t>Picture Format </a:t>
            </a:r>
            <a:r>
              <a:rPr lang="en-US" sz="800" noProof="0"/>
              <a:t>tab. </a:t>
            </a:r>
          </a:p>
          <a:p>
            <a:pPr marL="120600" indent="-120600">
              <a:spcAft>
                <a:spcPts val="600"/>
              </a:spcAft>
              <a:buClr>
                <a:schemeClr val="accent1"/>
              </a:buClr>
              <a:buFont typeface="+mj-lt"/>
              <a:buAutoNum type="arabicPeriod"/>
            </a:pPr>
            <a:r>
              <a:rPr lang="en-US" sz="800" noProof="0"/>
              <a:t>Choose </a:t>
            </a:r>
            <a:r>
              <a:rPr lang="en-US" sz="800" i="1" noProof="0"/>
              <a:t>Crop</a:t>
            </a:r>
            <a:r>
              <a:rPr lang="en-US" sz="800" noProof="0"/>
              <a:t>. Now, the entire image is visible, the cropped out parts are darker. </a:t>
            </a:r>
          </a:p>
          <a:p>
            <a:pPr marL="120600" indent="-120600">
              <a:spcAft>
                <a:spcPts val="600"/>
              </a:spcAft>
              <a:buClr>
                <a:schemeClr val="accent1"/>
              </a:buClr>
              <a:buFont typeface="+mj-lt"/>
              <a:buAutoNum type="arabicPeriod"/>
            </a:pPr>
            <a:r>
              <a:rPr lang="en-US" sz="800" noProof="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a:solidFill>
                  <a:schemeClr val="tx2"/>
                </a:solidFill>
              </a:rPr>
              <a:t>Edit image background</a:t>
            </a:r>
          </a:p>
          <a:p>
            <a:pPr marL="120600" indent="-120600">
              <a:spcAft>
                <a:spcPts val="600"/>
              </a:spcAft>
              <a:buClr>
                <a:schemeClr val="accent1"/>
              </a:buClr>
              <a:buAutoNum type="arabicPeriod"/>
            </a:pPr>
            <a:r>
              <a:rPr lang="en-US" sz="800" noProof="0"/>
              <a:t>Select </a:t>
            </a:r>
            <a:r>
              <a:rPr lang="en-US" sz="800" i="1" noProof="0"/>
              <a:t>Design</a:t>
            </a:r>
            <a:r>
              <a:rPr lang="en-US" sz="800" noProof="0"/>
              <a:t> &gt; </a:t>
            </a:r>
            <a:r>
              <a:rPr lang="en-US" sz="800" i="1" noProof="0"/>
              <a:t>Format Background</a:t>
            </a:r>
            <a:r>
              <a:rPr lang="en-US" sz="800" noProof="0"/>
              <a:t>.</a:t>
            </a:r>
          </a:p>
          <a:p>
            <a:pPr marL="120600" indent="-120600">
              <a:spcAft>
                <a:spcPts val="600"/>
              </a:spcAft>
              <a:buClr>
                <a:schemeClr val="accent1"/>
              </a:buClr>
              <a:buAutoNum type="arabicPeriod"/>
            </a:pPr>
            <a:r>
              <a:rPr lang="en-US" sz="800" noProof="0"/>
              <a:t>In the </a:t>
            </a:r>
            <a:r>
              <a:rPr lang="en-US" sz="800" i="1" noProof="0"/>
              <a:t>Format Background pane</a:t>
            </a:r>
            <a:r>
              <a:rPr lang="en-US" sz="800" noProof="0"/>
              <a:t>, select </a:t>
            </a:r>
            <a:r>
              <a:rPr lang="en-US" sz="800" i="1" noProof="0"/>
              <a:t>Picture or texture fill</a:t>
            </a:r>
            <a:r>
              <a:rPr lang="en-US" sz="800" noProof="0"/>
              <a:t>.</a:t>
            </a:r>
          </a:p>
          <a:p>
            <a:pPr marL="120600" indent="-120600">
              <a:spcAft>
                <a:spcPts val="600"/>
              </a:spcAft>
              <a:buClr>
                <a:schemeClr val="accent1"/>
              </a:buClr>
              <a:buAutoNum type="arabicPeriod"/>
            </a:pPr>
            <a:r>
              <a:rPr lang="en-US" sz="800" noProof="0"/>
              <a:t>Select </a:t>
            </a:r>
            <a:r>
              <a:rPr lang="en-US" sz="800" i="1" noProof="0"/>
              <a:t>File</a:t>
            </a:r>
            <a:r>
              <a:rPr lang="en-US" sz="800" noProof="0"/>
              <a:t>.</a:t>
            </a:r>
          </a:p>
          <a:p>
            <a:pPr marL="120600" indent="-120600">
              <a:spcAft>
                <a:spcPts val="600"/>
              </a:spcAft>
              <a:buClr>
                <a:schemeClr val="accent1"/>
              </a:buClr>
              <a:buAutoNum type="arabicPeriod"/>
            </a:pPr>
            <a:r>
              <a:rPr lang="en-US" sz="800" noProof="0"/>
              <a:t>In the </a:t>
            </a:r>
            <a:r>
              <a:rPr lang="en-US" sz="800" i="1" noProof="0"/>
              <a:t>Insert Picture</a:t>
            </a:r>
            <a:r>
              <a:rPr lang="en-US" sz="800" noProof="0"/>
              <a:t> dialog box, choose the picture </a:t>
            </a:r>
            <a:br>
              <a:rPr lang="en-US" sz="800" noProof="0"/>
            </a:br>
            <a:r>
              <a:rPr lang="en-US" sz="800" noProof="0"/>
              <a:t>you want to use and then select </a:t>
            </a:r>
            <a:r>
              <a:rPr lang="en-US" sz="800" i="1" noProof="0"/>
              <a:t>Insert</a:t>
            </a:r>
            <a:r>
              <a:rPr lang="en-US" sz="800" noProof="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a:solidFill>
                  <a:schemeClr val="tx2"/>
                </a:solidFill>
              </a:rPr>
              <a:t>Header and footer</a:t>
            </a:r>
          </a:p>
          <a:p>
            <a:pPr>
              <a:spcAft>
                <a:spcPts val="600"/>
              </a:spcAft>
            </a:pPr>
            <a:r>
              <a:rPr lang="en-US" sz="800" noProof="0"/>
              <a:t>Insert header/footer, </a:t>
            </a:r>
            <a:br>
              <a:rPr lang="en-US" sz="800" noProof="0"/>
            </a:br>
            <a:r>
              <a:rPr lang="en-US" sz="800" noProof="0"/>
              <a:t>date and page numbers:</a:t>
            </a:r>
          </a:p>
          <a:p>
            <a:pPr marL="120600" indent="-120600">
              <a:spcAft>
                <a:spcPts val="600"/>
              </a:spcAft>
              <a:buClr>
                <a:schemeClr val="accent1"/>
              </a:buClr>
              <a:buFont typeface="+mj-lt"/>
              <a:buAutoNum type="arabicPeriod"/>
            </a:pPr>
            <a:r>
              <a:rPr lang="en-US" sz="800" noProof="0"/>
              <a:t>On the </a:t>
            </a:r>
            <a:r>
              <a:rPr lang="en-US" sz="800" i="1" noProof="0"/>
              <a:t>Insert</a:t>
            </a:r>
            <a:r>
              <a:rPr lang="en-US" sz="800" noProof="0"/>
              <a:t> tab, </a:t>
            </a:r>
            <a:br>
              <a:rPr lang="en-US" sz="800" noProof="0"/>
            </a:br>
            <a:r>
              <a:rPr lang="en-US" sz="800" noProof="0"/>
              <a:t>click </a:t>
            </a:r>
            <a:r>
              <a:rPr lang="en-US" sz="800" i="1" noProof="0"/>
              <a:t>Header &amp; Footer</a:t>
            </a:r>
            <a:r>
              <a:rPr lang="en-US" sz="800" noProof="0"/>
              <a:t>.</a:t>
            </a:r>
          </a:p>
          <a:p>
            <a:pPr marL="120600" indent="-120600">
              <a:spcAft>
                <a:spcPts val="600"/>
              </a:spcAft>
              <a:buClr>
                <a:schemeClr val="accent1"/>
              </a:buClr>
              <a:buFont typeface="+mj-lt"/>
              <a:buAutoNum type="arabicPeriod"/>
            </a:pPr>
            <a:r>
              <a:rPr lang="en-US" sz="800" noProof="0"/>
              <a:t>In the Header and Footer box, on the Slide tab, select the information you want.</a:t>
            </a:r>
          </a:p>
          <a:p>
            <a:pPr marL="120600" indent="-120600">
              <a:spcAft>
                <a:spcPts val="600"/>
              </a:spcAft>
              <a:buClr>
                <a:schemeClr val="accent1"/>
              </a:buClr>
              <a:buFont typeface="+mj-lt"/>
              <a:buAutoNum type="arabicPeriod"/>
            </a:pPr>
            <a:r>
              <a:rPr lang="en-US" sz="800" noProof="0"/>
              <a:t>Click </a:t>
            </a:r>
            <a:r>
              <a:rPr lang="en-US" sz="800" i="1" noProof="0"/>
              <a:t>Apply to All</a:t>
            </a:r>
            <a:r>
              <a:rPr lang="en-US" sz="800" noProof="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a:t>Selecting an object in the file.</a:t>
            </a:r>
          </a:p>
          <a:p>
            <a:pPr marL="228600" indent="-228600">
              <a:spcAft>
                <a:spcPts val="600"/>
              </a:spcAft>
              <a:buClr>
                <a:schemeClr val="accent1"/>
              </a:buClr>
              <a:buFont typeface="+mj-lt"/>
              <a:buAutoNum type="arabicPeriod"/>
            </a:pPr>
            <a:r>
              <a:rPr lang="en-US" sz="1200"/>
              <a:t>Choosing the "Format" tab that appears on the right side of the ribbon.</a:t>
            </a:r>
          </a:p>
          <a:p>
            <a:pPr marL="228600" indent="-228600">
              <a:spcAft>
                <a:spcPts val="600"/>
              </a:spcAft>
              <a:buClr>
                <a:schemeClr val="accent1"/>
              </a:buClr>
              <a:buFont typeface="+mj-lt"/>
              <a:buAutoNum type="arabicPeriod"/>
            </a:pPr>
            <a:r>
              <a:rPr lang="en-US" sz="1200"/>
              <a:t>Selecting "Selection Pane" in the "Arrange" group.</a:t>
            </a:r>
          </a:p>
          <a:p>
            <a:pPr marL="228600" indent="-228600">
              <a:spcAft>
                <a:spcPts val="600"/>
              </a:spcAft>
              <a:buClr>
                <a:schemeClr val="accent1"/>
              </a:buClr>
              <a:buFont typeface="+mj-lt"/>
              <a:buAutoNum type="arabicPeriod"/>
            </a:pPr>
            <a:r>
              <a:rPr lang="en-US" sz="1200"/>
              <a:t>Selecting one or more objects in the list.</a:t>
            </a:r>
          </a:p>
          <a:p>
            <a:pPr marL="228600" indent="-228600">
              <a:spcAft>
                <a:spcPts val="600"/>
              </a:spcAft>
              <a:buClr>
                <a:schemeClr val="accent1"/>
              </a:buClr>
              <a:buFont typeface="+mj-lt"/>
              <a:buAutoNum type="arabicPeriod"/>
            </a:pPr>
            <a:r>
              <a:rPr lang="en-US" sz="1200"/>
              <a:t>Dragging the selection upward or downward, or clicking the "Up" button.</a:t>
            </a:r>
          </a:p>
          <a:p>
            <a:pPr marL="228600" indent="-228600">
              <a:spcAft>
                <a:spcPts val="600"/>
              </a:spcAft>
              <a:buClr>
                <a:schemeClr val="accent1"/>
              </a:buClr>
              <a:buFont typeface="+mj-lt"/>
              <a:buAutoNum type="arabicPeriod"/>
            </a:pPr>
            <a:r>
              <a:rPr lang="en-US" sz="120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r>
              <a:rPr lang="hi-IN"/>
              <a:t>10-09-2024</a:t>
            </a:r>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Aman Sharma | amansha@kth.se</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rPr>
              <a:t>You can control the reading order by:</a:t>
            </a:r>
          </a:p>
          <a:p>
            <a:pPr marL="228600" indent="-228600">
              <a:spcAft>
                <a:spcPts val="600"/>
              </a:spcAft>
              <a:buClr>
                <a:schemeClr val="accent1"/>
              </a:buClr>
              <a:buFont typeface="+mj-lt"/>
              <a:buAutoNum type="arabicPeriod"/>
            </a:pPr>
            <a:r>
              <a:rPr lang="en-US" sz="1200"/>
              <a:t>On the </a:t>
            </a:r>
            <a:r>
              <a:rPr lang="en-US" sz="1200" i="1"/>
              <a:t>Home</a:t>
            </a:r>
            <a:r>
              <a:rPr lang="en-US" sz="1200"/>
              <a:t> tab, select </a:t>
            </a:r>
            <a:r>
              <a:rPr lang="en-US" sz="1200" i="1"/>
              <a:t>Arrange</a:t>
            </a:r>
          </a:p>
          <a:p>
            <a:pPr marL="228600" indent="-228600">
              <a:spcAft>
                <a:spcPts val="600"/>
              </a:spcAft>
              <a:buClr>
                <a:schemeClr val="accent1"/>
              </a:buClr>
              <a:buFont typeface="+mj-lt"/>
              <a:buAutoNum type="arabicPeriod"/>
            </a:pPr>
            <a:r>
              <a:rPr lang="en-US" sz="1200"/>
              <a:t>From the </a:t>
            </a:r>
            <a:r>
              <a:rPr lang="en-US" sz="1200" i="1"/>
              <a:t>Arrange </a:t>
            </a:r>
            <a:r>
              <a:rPr lang="en-US" sz="1200"/>
              <a:t>menu, choose "Selection Pane.“</a:t>
            </a:r>
          </a:p>
          <a:p>
            <a:pPr marL="228600" indent="-228600">
              <a:spcAft>
                <a:spcPts val="600"/>
              </a:spcAft>
              <a:buClr>
                <a:schemeClr val="accent1"/>
              </a:buClr>
              <a:buFont typeface="+mj-lt"/>
              <a:buAutoNum type="arabicPeriod"/>
            </a:pPr>
            <a:r>
              <a:rPr lang="en-US" sz="120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9_Title, image">
    <p:bg>
      <p:bgPr>
        <a:solidFill>
          <a:srgbClr val="00006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a:xfrm>
            <a:off x="600075" y="6473327"/>
            <a:ext cx="2743200" cy="94775"/>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700" b="0" i="0" u="none" strike="noStrike" kern="1200" cap="none" spc="0" normalizeH="0" baseline="0" noProof="0">
                <a:ln>
                  <a:noFill/>
                </a:ln>
                <a:solidFill>
                  <a:srgbClr val="FFFFFF"/>
                </a:solidFill>
                <a:effectLst/>
                <a:uLnTx/>
                <a:uFillTx/>
                <a:latin typeface="Figtree" panose="020F0502020204030204"/>
                <a:ea typeface="+mn-ea"/>
                <a:cs typeface="+mn-cs"/>
              </a:rPr>
              <a:t>10-09-2024</a:t>
            </a:r>
            <a:endParaRPr kumimoji="0" lang="sv-SE" sz="700" b="0" i="0" u="none" strike="noStrike" kern="1200" cap="none" spc="0" normalizeH="0" baseline="0" noProof="0">
              <a:ln>
                <a:noFill/>
              </a:ln>
              <a:solidFill>
                <a:srgbClr val="FFFFFF"/>
              </a:solidFill>
              <a:effectLst/>
              <a:uLnTx/>
              <a:uFillTx/>
              <a:latin typeface="Figtree" panose="020F0502020204030204"/>
              <a:ea typeface="+mn-ea"/>
              <a:cs typeface="+mn-cs"/>
            </a:endParaRPr>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a:xfrm>
            <a:off x="4037805" y="6470364"/>
            <a:ext cx="4114800" cy="97738"/>
          </a:xfrm>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FFFFFF"/>
                </a:solidFill>
                <a:effectLst/>
                <a:uLnTx/>
                <a:uFillTx/>
                <a:latin typeface="Figtree" panose="020F0502020204030204"/>
                <a:ea typeface="+mn-ea"/>
                <a:cs typeface="+mn-cs"/>
              </a:rPr>
              <a:t>Aman Sharma | amansha@kth.se</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a:xfrm>
            <a:off x="8848725" y="6473328"/>
            <a:ext cx="2743200" cy="94774"/>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16C8F4-20CD-364A-8A8E-DE130115B178}" type="slidenum">
              <a:rPr kumimoji="0" lang="sv-SE" sz="700" b="0" i="0" u="none" strike="noStrike" kern="1200" cap="none" spc="0" normalizeH="0" baseline="0" noProof="0" smtClean="0">
                <a:ln>
                  <a:noFill/>
                </a:ln>
                <a:solidFill>
                  <a:srgbClr val="FFFFFF"/>
                </a:solidFill>
                <a:effectLst/>
                <a:uLnTx/>
                <a:uFillTx/>
                <a:latin typeface="Figtre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700" b="0" i="0" u="none" strike="noStrike" kern="1200" cap="none" spc="0" normalizeH="0" baseline="0" noProof="0">
              <a:ln>
                <a:noFill/>
              </a:ln>
              <a:solidFill>
                <a:srgbClr val="FFFFFF"/>
              </a:solidFill>
              <a:effectLst/>
              <a:uLnTx/>
              <a:uFillTx/>
              <a:latin typeface="Figtree" panose="020F0502020204030204"/>
              <a:ea typeface="+mn-ea"/>
              <a:cs typeface="+mn-cs"/>
            </a:endParaRPr>
          </a:p>
        </p:txBody>
      </p:sp>
      <p:sp>
        <p:nvSpPr>
          <p:cNvPr id="13"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5205"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a:p>
        </p:txBody>
      </p:sp>
      <p:sp>
        <p:nvSpPr>
          <p:cNvPr id="15"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330" y="226116"/>
            <a:ext cx="960462" cy="1076212"/>
          </a:xfrm>
          <a:prstGeom prst="rect">
            <a:avLst/>
          </a:prstGeom>
        </p:spPr>
      </p:pic>
    </p:spTree>
    <p:extLst>
      <p:ext uri="{BB962C8B-B14F-4D97-AF65-F5344CB8AC3E}">
        <p14:creationId xmlns:p14="http://schemas.microsoft.com/office/powerpoint/2010/main" val="325450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image">
    <p:bg>
      <p:bgPr>
        <a:solidFill>
          <a:schemeClr val="accent4"/>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a:xfrm>
            <a:off x="600075" y="6473327"/>
            <a:ext cx="2743200" cy="94775"/>
          </a:xfrm>
        </p:spPr>
        <p:txBody>
          <a:bodyPr/>
          <a:lstStyle>
            <a:lvl1pPr>
              <a:defRPr>
                <a:solidFill>
                  <a:srgbClr val="00479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700" b="0" i="0" u="none" strike="noStrike" kern="1200" cap="none" spc="0" normalizeH="0" baseline="0" noProof="0">
                <a:ln>
                  <a:noFill/>
                </a:ln>
                <a:solidFill>
                  <a:srgbClr val="004791"/>
                </a:solidFill>
                <a:effectLst/>
                <a:uLnTx/>
                <a:uFillTx/>
                <a:latin typeface="Figtree" panose="020F0502020204030204"/>
                <a:ea typeface="+mn-ea"/>
                <a:cs typeface="+mn-cs"/>
              </a:rPr>
              <a:t>10-09-2024</a:t>
            </a:r>
            <a:endParaRPr kumimoji="0" lang="sv-SE" sz="700" b="0" i="0" u="none" strike="noStrike" kern="1200" cap="none" spc="0" normalizeH="0" baseline="0" noProof="0">
              <a:ln>
                <a:noFill/>
              </a:ln>
              <a:solidFill>
                <a:srgbClr val="004791"/>
              </a:solidFill>
              <a:effectLst/>
              <a:uLnTx/>
              <a:uFillTx/>
              <a:latin typeface="Figtree" panose="020F0502020204030204"/>
              <a:ea typeface="+mn-ea"/>
              <a:cs typeface="+mn-cs"/>
            </a:endParaRPr>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a:xfrm>
            <a:off x="4037805" y="6470364"/>
            <a:ext cx="4114800" cy="97738"/>
          </a:xfrm>
        </p:spPr>
        <p:txBody>
          <a:bodyPr/>
          <a:lstStyle>
            <a:lvl1pPr>
              <a:defRPr>
                <a:solidFill>
                  <a:srgbClr val="00479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004791"/>
                </a:solidFill>
                <a:effectLst/>
                <a:uLnTx/>
                <a:uFillTx/>
                <a:latin typeface="Figtree" panose="020F0502020204030204"/>
                <a:ea typeface="+mn-ea"/>
                <a:cs typeface="+mn-cs"/>
              </a:rPr>
              <a:t>Aman Sharma | amansha@kth.se</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a:xfrm>
            <a:off x="8848725" y="6473328"/>
            <a:ext cx="2743200" cy="94774"/>
          </a:xfrm>
        </p:spPr>
        <p:txBody>
          <a:bodyPr/>
          <a:lstStyle>
            <a:lvl1pPr>
              <a:defRPr>
                <a:solidFill>
                  <a:srgbClr val="00479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16C8F4-20CD-364A-8A8E-DE130115B178}" type="slidenum">
              <a:rPr kumimoji="0" lang="sv-SE" sz="700" b="0" i="0" u="none" strike="noStrike" kern="1200" cap="none" spc="0" normalizeH="0" baseline="0" noProof="0" smtClean="0">
                <a:ln>
                  <a:noFill/>
                </a:ln>
                <a:solidFill>
                  <a:srgbClr val="004791"/>
                </a:solidFill>
                <a:effectLst/>
                <a:uLnTx/>
                <a:uFillTx/>
                <a:latin typeface="Figtre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700" b="0" i="0" u="none" strike="noStrike" kern="1200" cap="none" spc="0" normalizeH="0" baseline="0" noProof="0">
              <a:ln>
                <a:noFill/>
              </a:ln>
              <a:solidFill>
                <a:srgbClr val="004791"/>
              </a:solidFill>
              <a:effectLst/>
              <a:uLnTx/>
              <a:uFillTx/>
              <a:latin typeface="Figtree" panose="020F0502020204030204"/>
              <a:ea typeface="+mn-ea"/>
              <a:cs typeface="+mn-cs"/>
            </a:endParaRPr>
          </a:p>
        </p:txBody>
      </p:sp>
      <p:sp>
        <p:nvSpPr>
          <p:cNvPr id="13"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5205"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a:p>
        </p:txBody>
      </p:sp>
      <p:sp>
        <p:nvSpPr>
          <p:cNvPr id="15"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330" y="226116"/>
            <a:ext cx="960463" cy="1076212"/>
          </a:xfrm>
          <a:prstGeom prst="rect">
            <a:avLst/>
          </a:prstGeom>
        </p:spPr>
      </p:pic>
    </p:spTree>
    <p:extLst>
      <p:ext uri="{BB962C8B-B14F-4D97-AF65-F5344CB8AC3E}">
        <p14:creationId xmlns:p14="http://schemas.microsoft.com/office/powerpoint/2010/main" val="227285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Aman Sharma | amansha@kth.se</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Aman Sharma | amansha@kth.se</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r>
              <a:rPr lang="hi-IN"/>
              <a:t>10-09-2024</a:t>
            </a:r>
            <a:endParaRPr lang="sv-SE"/>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Aman Sharma | amansha@kth.se</a:t>
            </a:r>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51" cstate="print">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 id="2147483698" r:id="rId48"/>
    <p:sldLayoutId id="2147483699" r:id="rId4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arxiv.org/abs/2407.00246" TargetMode="Externa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1.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chains-project/exploits-for-sbom.exe/tree/main/rq2/log4shell-2021-44228"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36.pn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amansha@kth.se" TargetMode="External"/><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48.xml"/><Relationship Id="rId6" Type="http://schemas.openxmlformats.org/officeDocument/2006/relationships/hyperlink" Target="https://algomaster99.gtihub.io/" TargetMode="External"/><Relationship Id="rId5" Type="http://schemas.openxmlformats.org/officeDocument/2006/relationships/hyperlink" Target="https://arxiv.org/abs/2407.00246" TargetMode="External"/><Relationship Id="rId4" Type="http://schemas.openxmlformats.org/officeDocument/2006/relationships/hyperlink" Target="https://github.com/chains-project/sbom.ex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hyperlink" Target="https://docs.oracle.com/javase/specs/jvms/se21/html/jvms-5.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docs.oracle.com/en%2Fjava%2Fjavase%2F21%2Fdocs%2Fapi%2F%2F/java.base/java/lang/ClassLoader.html#builtinLoaders"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chains-project/exploits-for-sbom.exe/tree/main/rq2/log4shell-2021-44228"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a:ea typeface="+mj-lt"/>
                <a:cs typeface="+mj-lt"/>
              </a:rPr>
              <a:t>Software Supply Chain Security at Runtime</a:t>
            </a:r>
            <a:endParaRPr lang="sv-SE" sz="3200"/>
          </a:p>
        </p:txBody>
      </p:sp>
      <p:sp>
        <p:nvSpPr>
          <p:cNvPr id="2" name="Underrubrik 1">
            <a:extLst>
              <a:ext uri="{FF2B5EF4-FFF2-40B4-BE49-F238E27FC236}">
                <a16:creationId xmlns:a16="http://schemas.microsoft.com/office/drawing/2014/main" id="{7FDAACA6-95AC-6414-D8FC-C57EAE6042F1}"/>
              </a:ext>
            </a:extLst>
          </p:cNvPr>
          <p:cNvSpPr>
            <a:spLocks noGrp="1"/>
          </p:cNvSpPr>
          <p:nvPr>
            <p:ph type="subTitle" idx="1"/>
          </p:nvPr>
        </p:nvSpPr>
        <p:spPr>
          <a:xfrm>
            <a:off x="2132009" y="5309845"/>
            <a:ext cx="7926387" cy="461962"/>
          </a:xfrm>
        </p:spPr>
        <p:txBody>
          <a:bodyPr vert="horz" lIns="91440" tIns="45720" rIns="91440" bIns="45720" rtlCol="0" anchor="t">
            <a:noAutofit/>
          </a:bodyPr>
          <a:lstStyle/>
          <a:p>
            <a:r>
              <a:rPr lang="sv-SE" sz="1800"/>
              <a:t>Whitepaper</a:t>
            </a:r>
            <a:r>
              <a:rPr lang="en-IN" sz="1800"/>
              <a:t>: </a:t>
            </a:r>
            <a:r>
              <a:rPr lang="en-US" sz="1800"/>
              <a:t>SBOM.EXE: Countering Dynamic Code Injection based on Software Bill of Materials in Java</a:t>
            </a:r>
          </a:p>
          <a:p>
            <a:r>
              <a:rPr lang="en-US" sz="1800"/>
              <a:t>Aman Sharma, Martin Wittlinger, Benoit Baudry, Martin </a:t>
            </a:r>
            <a:r>
              <a:rPr lang="en-US" sz="1800" err="1"/>
              <a:t>Monperrus</a:t>
            </a:r>
            <a:endParaRPr lang="en-US" sz="1800"/>
          </a:p>
          <a:p>
            <a:endParaRPr lang="sv-SE" sz="1800"/>
          </a:p>
        </p:txBody>
      </p:sp>
      <p:sp>
        <p:nvSpPr>
          <p:cNvPr id="7" name="Date Placeholder 6">
            <a:extLst>
              <a:ext uri="{FF2B5EF4-FFF2-40B4-BE49-F238E27FC236}">
                <a16:creationId xmlns:a16="http://schemas.microsoft.com/office/drawing/2014/main" id="{8E237A64-B71E-9994-D6BE-A264F4551B23}"/>
              </a:ext>
            </a:extLst>
          </p:cNvPr>
          <p:cNvSpPr>
            <a:spLocks noGrp="1"/>
          </p:cNvSpPr>
          <p:nvPr>
            <p:ph type="dt" sz="half" idx="10"/>
          </p:nvPr>
        </p:nvSpPr>
        <p:spPr/>
        <p:txBody>
          <a:bodyPr/>
          <a:lstStyle/>
          <a:p>
            <a:r>
              <a:rPr lang="hi-IN"/>
              <a:t>10-09-2024</a:t>
            </a:r>
            <a:endParaRPr lang="sv-SE"/>
          </a:p>
        </p:txBody>
      </p:sp>
      <p:sp>
        <p:nvSpPr>
          <p:cNvPr id="8" name="Footer Placeholder 7">
            <a:extLst>
              <a:ext uri="{FF2B5EF4-FFF2-40B4-BE49-F238E27FC236}">
                <a16:creationId xmlns:a16="http://schemas.microsoft.com/office/drawing/2014/main" id="{BD590094-77BE-85C0-8AAE-78B09FC2298D}"/>
              </a:ext>
            </a:extLst>
          </p:cNvPr>
          <p:cNvSpPr>
            <a:spLocks noGrp="1"/>
          </p:cNvSpPr>
          <p:nvPr>
            <p:ph type="ftr" sz="quarter" idx="11"/>
          </p:nvPr>
        </p:nvSpPr>
        <p:spPr/>
        <p:txBody>
          <a:bodyPr/>
          <a:lstStyle/>
          <a:p>
            <a:r>
              <a:rPr lang="sv-SE"/>
              <a:t>Aman Sharma | amansha@kth.se</a:t>
            </a:r>
          </a:p>
        </p:txBody>
      </p:sp>
      <p:sp>
        <p:nvSpPr>
          <p:cNvPr id="9" name="Slide Number Placeholder 8">
            <a:extLst>
              <a:ext uri="{FF2B5EF4-FFF2-40B4-BE49-F238E27FC236}">
                <a16:creationId xmlns:a16="http://schemas.microsoft.com/office/drawing/2014/main" id="{62D39DEF-51CF-BE83-8826-901BD443BCAB}"/>
              </a:ext>
            </a:extLst>
          </p:cNvPr>
          <p:cNvSpPr>
            <a:spLocks noGrp="1"/>
          </p:cNvSpPr>
          <p:nvPr>
            <p:ph type="sldNum" sz="quarter" idx="12"/>
          </p:nvPr>
        </p:nvSpPr>
        <p:spPr/>
        <p:txBody>
          <a:bodyPr/>
          <a:lstStyle/>
          <a:p>
            <a:fld id="{B716C8F4-20CD-364A-8A8E-DE130115B178}" type="slidenum">
              <a:rPr lang="sv-SE" smtClean="0"/>
              <a:pPr/>
              <a:t>1</a:t>
            </a:fld>
            <a:endParaRPr lang="sv-SE"/>
          </a:p>
        </p:txBody>
      </p:sp>
      <p:pic>
        <p:nvPicPr>
          <p:cNvPr id="10" name="Picture 9">
            <a:extLst>
              <a:ext uri="{FF2B5EF4-FFF2-40B4-BE49-F238E27FC236}">
                <a16:creationId xmlns:a16="http://schemas.microsoft.com/office/drawing/2014/main" id="{49DA4CB9-1EE5-DA3D-74A8-DBE6140B1025}"/>
              </a:ext>
            </a:extLst>
          </p:cNvPr>
          <p:cNvPicPr>
            <a:picLocks noChangeAspect="1"/>
          </p:cNvPicPr>
          <p:nvPr/>
        </p:nvPicPr>
        <p:blipFill>
          <a:blip r:embed="rId3"/>
          <a:stretch>
            <a:fillRect/>
          </a:stretch>
        </p:blipFill>
        <p:spPr>
          <a:xfrm>
            <a:off x="516212" y="464331"/>
            <a:ext cx="1974216" cy="1974216"/>
          </a:xfrm>
          <a:prstGeom prst="rect">
            <a:avLst/>
          </a:prstGeom>
        </p:spPr>
      </p:pic>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C7F53E-0979-C661-111A-1B6E05D2E9D1}"/>
              </a:ext>
            </a:extLst>
          </p:cNvPr>
          <p:cNvSpPr>
            <a:spLocks noGrp="1"/>
          </p:cNvSpPr>
          <p:nvPr>
            <p:ph type="title"/>
          </p:nvPr>
        </p:nvSpPr>
        <p:spPr/>
        <p:txBody>
          <a:bodyPr/>
          <a:lstStyle/>
          <a:p>
            <a:r>
              <a:rPr lang="en-IN"/>
              <a:t>Demo Steps (for replication later) for exploit</a:t>
            </a:r>
            <a:endParaRPr lang="hi-IN"/>
          </a:p>
        </p:txBody>
      </p:sp>
      <p:sp>
        <p:nvSpPr>
          <p:cNvPr id="8" name="Content Placeholder 7">
            <a:extLst>
              <a:ext uri="{FF2B5EF4-FFF2-40B4-BE49-F238E27FC236}">
                <a16:creationId xmlns:a16="http://schemas.microsoft.com/office/drawing/2014/main" id="{B462391C-78BD-6D53-BF27-EB9DEC1F86AB}"/>
              </a:ext>
            </a:extLst>
          </p:cNvPr>
          <p:cNvSpPr>
            <a:spLocks noGrp="1"/>
          </p:cNvSpPr>
          <p:nvPr>
            <p:ph idx="1"/>
          </p:nvPr>
        </p:nvSpPr>
        <p:spPr/>
        <p:txBody>
          <a:bodyPr vert="horz" lIns="91440" tIns="45720" rIns="91440" bIns="45720" rtlCol="0" anchor="t">
            <a:noAutofit/>
          </a:bodyPr>
          <a:lstStyle/>
          <a:p>
            <a:pPr marL="457200" indent="-457200">
              <a:buFont typeface="+mj-lt"/>
              <a:buAutoNum type="arabicPeriod"/>
            </a:pPr>
            <a:r>
              <a:rPr lang="en-IN"/>
              <a:t>Make sure Java 17 (or earlier) is on </a:t>
            </a:r>
            <a:r>
              <a:rPr lang="en-IN">
                <a:highlight>
                  <a:srgbClr val="C0C0C0"/>
                </a:highlight>
                <a:latin typeface="Consolas"/>
              </a:rPr>
              <a:t>PATH</a:t>
            </a:r>
            <a:r>
              <a:rPr lang="en-IN"/>
              <a:t>.</a:t>
            </a:r>
          </a:p>
          <a:p>
            <a:pPr marL="457200" indent="-457200">
              <a:buAutoNum type="arabicPeriod"/>
            </a:pPr>
            <a:r>
              <a:rPr lang="en-IN"/>
              <a:t>Inspect code in </a:t>
            </a:r>
            <a:r>
              <a:rPr lang="en-IN" err="1"/>
              <a:t>src</a:t>
            </a:r>
            <a:r>
              <a:rPr lang="en-IN"/>
              <a:t>/main/java and  run </a:t>
            </a:r>
            <a:r>
              <a:rPr lang="en-IN">
                <a:highlight>
                  <a:srgbClr val="C0C0C0"/>
                </a:highlight>
                <a:latin typeface="Consolas"/>
              </a:rPr>
              <a:t>./normal-usage.sh</a:t>
            </a:r>
            <a:r>
              <a:rPr lang="en-IN"/>
              <a:t>. This should log “this is an error”.</a:t>
            </a:r>
          </a:p>
          <a:p>
            <a:pPr marL="457200" indent="-457200">
              <a:buAutoNum type="arabicPeriod"/>
            </a:pPr>
            <a:r>
              <a:rPr lang="en-IN"/>
              <a:t>Now startup the LDAP server by going to root of the project and run </a:t>
            </a:r>
            <a:r>
              <a:rPr lang="en-IN">
                <a:highlight>
                  <a:srgbClr val="C0C0C0"/>
                </a:highlight>
                <a:latin typeface="Consolas"/>
                <a:ea typeface="+mn-lt"/>
                <a:cs typeface="+mn-lt"/>
              </a:rPr>
              <a:t>java -jar target/RogueJndi-1.1.jar --command "</a:t>
            </a:r>
            <a:r>
              <a:rPr lang="en-IN" err="1">
                <a:highlight>
                  <a:srgbClr val="C0C0C0"/>
                </a:highlight>
                <a:latin typeface="Consolas"/>
                <a:ea typeface="+mn-lt"/>
                <a:cs typeface="+mn-lt"/>
              </a:rPr>
              <a:t>gedit</a:t>
            </a:r>
            <a:r>
              <a:rPr lang="en-IN">
                <a:highlight>
                  <a:srgbClr val="C0C0C0"/>
                </a:highlight>
                <a:latin typeface="Consolas"/>
                <a:ea typeface="+mn-lt"/>
                <a:cs typeface="+mn-lt"/>
              </a:rPr>
              <a:t> /etc/passwd"</a:t>
            </a:r>
            <a:r>
              <a:rPr lang="en-IN">
                <a:latin typeface="Consolas"/>
                <a:ea typeface="+mn-lt"/>
                <a:cs typeface="+mn-lt"/>
              </a:rPr>
              <a:t>.</a:t>
            </a:r>
          </a:p>
          <a:p>
            <a:pPr marL="800100" lvl="1" indent="-342900">
              <a:buAutoNum type="arabicPeriod"/>
            </a:pPr>
            <a:r>
              <a:rPr lang="en-IN">
                <a:latin typeface="Figtree"/>
              </a:rPr>
              <a:t>This will inject the command argument in the bytecode that will be hosted on LDAP server.</a:t>
            </a:r>
            <a:endParaRPr lang="en-IN">
              <a:latin typeface="Consolas"/>
            </a:endParaRPr>
          </a:p>
          <a:p>
            <a:pPr marL="457200" indent="-457200">
              <a:buFont typeface="+mj-lt"/>
              <a:buAutoNum type="arabicPeriod"/>
            </a:pPr>
            <a:r>
              <a:rPr lang="en-IN"/>
              <a:t>Next, go back to the same directory where “normal-usage” was run. Run </a:t>
            </a:r>
            <a:r>
              <a:rPr lang="en-IN">
                <a:latin typeface="Consolas"/>
              </a:rPr>
              <a:t>.</a:t>
            </a:r>
            <a:r>
              <a:rPr lang="en-IN">
                <a:highlight>
                  <a:srgbClr val="C0C0C0"/>
                </a:highlight>
                <a:latin typeface="Consolas"/>
              </a:rPr>
              <a:t>/malicious-usage.sh</a:t>
            </a:r>
            <a:r>
              <a:rPr lang="en-IN"/>
              <a:t>. This will execute the malicious bytecode.</a:t>
            </a:r>
          </a:p>
        </p:txBody>
      </p:sp>
      <p:sp>
        <p:nvSpPr>
          <p:cNvPr id="4" name="Date Placeholder 3">
            <a:extLst>
              <a:ext uri="{FF2B5EF4-FFF2-40B4-BE49-F238E27FC236}">
                <a16:creationId xmlns:a16="http://schemas.microsoft.com/office/drawing/2014/main" id="{05894BDD-9369-E131-7016-1DEBE8A12D99}"/>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522D7067-E534-1AFE-C609-1C3C6F14DD2E}"/>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D523A8D5-5650-5BE8-30A1-ED065430AC53}"/>
              </a:ext>
            </a:extLst>
          </p:cNvPr>
          <p:cNvSpPr>
            <a:spLocks noGrp="1"/>
          </p:cNvSpPr>
          <p:nvPr>
            <p:ph type="sldNum" sz="quarter" idx="12"/>
          </p:nvPr>
        </p:nvSpPr>
        <p:spPr>
          <a:xfrm>
            <a:off x="7865213" y="235561"/>
            <a:ext cx="2743200" cy="94775"/>
          </a:xfrm>
        </p:spPr>
        <p:txBody>
          <a:bodyPr/>
          <a:lstStyle/>
          <a:p>
            <a:fld id="{B716C8F4-20CD-364A-8A8E-DE130115B178}" type="slidenum">
              <a:rPr lang="sv-SE" smtClean="0"/>
              <a:pPr/>
              <a:t>10</a:t>
            </a:fld>
            <a:endParaRPr lang="sv-SE"/>
          </a:p>
        </p:txBody>
      </p:sp>
    </p:spTree>
    <p:extLst>
      <p:ext uri="{BB962C8B-B14F-4D97-AF65-F5344CB8AC3E}">
        <p14:creationId xmlns:p14="http://schemas.microsoft.com/office/powerpoint/2010/main" val="313960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AEE059-659D-B9C4-39E8-AD093BDD5EBD}"/>
              </a:ext>
            </a:extLst>
          </p:cNvPr>
          <p:cNvSpPr>
            <a:spLocks noGrp="1"/>
          </p:cNvSpPr>
          <p:nvPr>
            <p:ph type="title"/>
          </p:nvPr>
        </p:nvSpPr>
        <p:spPr/>
        <p:txBody>
          <a:bodyPr/>
          <a:lstStyle/>
          <a:p>
            <a:r>
              <a:rPr lang="sv-SE"/>
              <a:t>Log4Shell – a software supply chain attack at runtime</a:t>
            </a:r>
          </a:p>
        </p:txBody>
      </p:sp>
      <p:sp>
        <p:nvSpPr>
          <p:cNvPr id="4" name="Platshållare för datum 3">
            <a:extLst>
              <a:ext uri="{FF2B5EF4-FFF2-40B4-BE49-F238E27FC236}">
                <a16:creationId xmlns:a16="http://schemas.microsoft.com/office/drawing/2014/main" id="{B413A67A-CA95-B5D2-D204-CFE465B0CD64}"/>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1AAD9B9-C12F-49EF-6F72-68C69577D0F5}"/>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42C9E3B9-1880-7F8A-232A-728535F821CF}"/>
              </a:ext>
            </a:extLst>
          </p:cNvPr>
          <p:cNvSpPr>
            <a:spLocks noGrp="1"/>
          </p:cNvSpPr>
          <p:nvPr>
            <p:ph type="sldNum" sz="quarter" idx="12"/>
          </p:nvPr>
        </p:nvSpPr>
        <p:spPr/>
        <p:txBody>
          <a:bodyPr/>
          <a:lstStyle/>
          <a:p>
            <a:fld id="{B716C8F4-20CD-364A-8A8E-DE130115B178}" type="slidenum">
              <a:rPr lang="sv-SE" smtClean="0"/>
              <a:t>11</a:t>
            </a:fld>
            <a:endParaRPr lang="sv-SE"/>
          </a:p>
        </p:txBody>
      </p:sp>
      <p:pic>
        <p:nvPicPr>
          <p:cNvPr id="8" name="Picture 7" descr="A screenshot of a computer&#10;&#10;Description automatically generated">
            <a:extLst>
              <a:ext uri="{FF2B5EF4-FFF2-40B4-BE49-F238E27FC236}">
                <a16:creationId xmlns:a16="http://schemas.microsoft.com/office/drawing/2014/main" id="{43E126F0-8BFA-E2F7-B05E-4AF612D59EC7}"/>
              </a:ext>
            </a:extLst>
          </p:cNvPr>
          <p:cNvPicPr>
            <a:picLocks noChangeAspect="1"/>
          </p:cNvPicPr>
          <p:nvPr/>
        </p:nvPicPr>
        <p:blipFill>
          <a:blip r:embed="rId3"/>
          <a:stretch>
            <a:fillRect/>
          </a:stretch>
        </p:blipFill>
        <p:spPr>
          <a:xfrm>
            <a:off x="1732415" y="1008387"/>
            <a:ext cx="9036453" cy="4944590"/>
          </a:xfrm>
          <a:prstGeom prst="rect">
            <a:avLst/>
          </a:prstGeom>
        </p:spPr>
      </p:pic>
    </p:spTree>
    <p:extLst>
      <p:ext uri="{BB962C8B-B14F-4D97-AF65-F5344CB8AC3E}">
        <p14:creationId xmlns:p14="http://schemas.microsoft.com/office/powerpoint/2010/main" val="132158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8E2A-4F2D-1127-914C-1B620E4511C0}"/>
              </a:ext>
            </a:extLst>
          </p:cNvPr>
          <p:cNvSpPr>
            <a:spLocks noGrp="1"/>
          </p:cNvSpPr>
          <p:nvPr>
            <p:ph type="title"/>
          </p:nvPr>
        </p:nvSpPr>
        <p:spPr/>
        <p:txBody>
          <a:bodyPr/>
          <a:lstStyle/>
          <a:p>
            <a:r>
              <a:rPr lang="en-IN"/>
              <a:t>Why is Log4Shell a Software Supply Chain attack?</a:t>
            </a:r>
            <a:endParaRPr lang="hi-IN"/>
          </a:p>
        </p:txBody>
      </p:sp>
      <p:sp>
        <p:nvSpPr>
          <p:cNvPr id="3" name="Content Placeholder 2">
            <a:extLst>
              <a:ext uri="{FF2B5EF4-FFF2-40B4-BE49-F238E27FC236}">
                <a16:creationId xmlns:a16="http://schemas.microsoft.com/office/drawing/2014/main" id="{77BD2F23-7AE6-D08F-939A-D707B81180D8}"/>
              </a:ext>
            </a:extLst>
          </p:cNvPr>
          <p:cNvSpPr>
            <a:spLocks noGrp="1"/>
          </p:cNvSpPr>
          <p:nvPr>
            <p:ph idx="1"/>
          </p:nvPr>
        </p:nvSpPr>
        <p:spPr/>
        <p:txBody>
          <a:bodyPr/>
          <a:lstStyle/>
          <a:p>
            <a:pPr marL="0" indent="0">
              <a:buNone/>
            </a:pPr>
            <a:r>
              <a:rPr lang="en-IN"/>
              <a:t>Only clue: it happened after execution with the malicious payload.</a:t>
            </a:r>
            <a:endParaRPr lang="hi-IN"/>
          </a:p>
        </p:txBody>
      </p:sp>
      <p:sp>
        <p:nvSpPr>
          <p:cNvPr id="4" name="Date Placeholder 3">
            <a:extLst>
              <a:ext uri="{FF2B5EF4-FFF2-40B4-BE49-F238E27FC236}">
                <a16:creationId xmlns:a16="http://schemas.microsoft.com/office/drawing/2014/main" id="{289DFBC8-9D07-BB64-5ECB-484FA5A0683F}"/>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A10A2EDC-DF19-A64B-C6DC-0E88257E3D2C}"/>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1D7886C5-D592-8104-1B0B-828292352FE4}"/>
              </a:ext>
            </a:extLst>
          </p:cNvPr>
          <p:cNvSpPr>
            <a:spLocks noGrp="1"/>
          </p:cNvSpPr>
          <p:nvPr>
            <p:ph type="sldNum" sz="quarter" idx="12"/>
          </p:nvPr>
        </p:nvSpPr>
        <p:spPr/>
        <p:txBody>
          <a:bodyPr/>
          <a:lstStyle/>
          <a:p>
            <a:fld id="{B716C8F4-20CD-364A-8A8E-DE130115B178}" type="slidenum">
              <a:rPr lang="sv-SE" smtClean="0"/>
              <a:t>12</a:t>
            </a:fld>
            <a:endParaRPr lang="sv-SE"/>
          </a:p>
        </p:txBody>
      </p:sp>
      <p:sp>
        <p:nvSpPr>
          <p:cNvPr id="10" name="Rectangle: Rounded Corners 9">
            <a:extLst>
              <a:ext uri="{FF2B5EF4-FFF2-40B4-BE49-F238E27FC236}">
                <a16:creationId xmlns:a16="http://schemas.microsoft.com/office/drawing/2014/main" id="{CF04DACF-9CEE-10ED-0F43-9DDCC75E6149}"/>
              </a:ext>
            </a:extLst>
          </p:cNvPr>
          <p:cNvSpPr/>
          <p:nvPr/>
        </p:nvSpPr>
        <p:spPr>
          <a:xfrm>
            <a:off x="814758" y="3882003"/>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Registry?</a:t>
            </a:r>
            <a:endParaRPr lang="hi-IN">
              <a:solidFill>
                <a:schemeClr val="tx1"/>
              </a:solidFill>
            </a:endParaRPr>
          </a:p>
        </p:txBody>
      </p:sp>
      <p:sp>
        <p:nvSpPr>
          <p:cNvPr id="11" name="Rectangle: Rounded Corners 10">
            <a:extLst>
              <a:ext uri="{FF2B5EF4-FFF2-40B4-BE49-F238E27FC236}">
                <a16:creationId xmlns:a16="http://schemas.microsoft.com/office/drawing/2014/main" id="{CA2CAE5D-3F5F-B2E7-3E0D-A4C8DFB04484}"/>
              </a:ext>
            </a:extLst>
          </p:cNvPr>
          <p:cNvSpPr/>
          <p:nvPr/>
        </p:nvSpPr>
        <p:spPr>
          <a:xfrm>
            <a:off x="814758" y="3025000"/>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Build?</a:t>
            </a:r>
            <a:endParaRPr lang="hi-IN">
              <a:solidFill>
                <a:schemeClr val="tx1"/>
              </a:solidFill>
            </a:endParaRPr>
          </a:p>
        </p:txBody>
      </p:sp>
      <p:sp>
        <p:nvSpPr>
          <p:cNvPr id="12" name="Rectangle: Rounded Corners 11">
            <a:extLst>
              <a:ext uri="{FF2B5EF4-FFF2-40B4-BE49-F238E27FC236}">
                <a16:creationId xmlns:a16="http://schemas.microsoft.com/office/drawing/2014/main" id="{E10A3839-BB53-AB62-438A-097522AE9412}"/>
              </a:ext>
            </a:extLst>
          </p:cNvPr>
          <p:cNvSpPr/>
          <p:nvPr/>
        </p:nvSpPr>
        <p:spPr>
          <a:xfrm>
            <a:off x="814758" y="2167997"/>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Source?</a:t>
            </a:r>
            <a:endParaRPr lang="hi-IN">
              <a:solidFill>
                <a:schemeClr val="tx1"/>
              </a:solidFill>
            </a:endParaRPr>
          </a:p>
        </p:txBody>
      </p:sp>
      <p:sp>
        <p:nvSpPr>
          <p:cNvPr id="13" name="Rectangle: Rounded Corners 12">
            <a:extLst>
              <a:ext uri="{FF2B5EF4-FFF2-40B4-BE49-F238E27FC236}">
                <a16:creationId xmlns:a16="http://schemas.microsoft.com/office/drawing/2014/main" id="{209FB2C2-6226-17AB-A5CF-C3EB743DB580}"/>
              </a:ext>
            </a:extLst>
          </p:cNvPr>
          <p:cNvSpPr/>
          <p:nvPr/>
        </p:nvSpPr>
        <p:spPr>
          <a:xfrm>
            <a:off x="814758" y="4739743"/>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14" name="Rectangle: Rounded Corners 13">
            <a:extLst>
              <a:ext uri="{FF2B5EF4-FFF2-40B4-BE49-F238E27FC236}">
                <a16:creationId xmlns:a16="http://schemas.microsoft.com/office/drawing/2014/main" id="{4F81EF82-1C39-60AF-4828-667EF31B04C8}"/>
              </a:ext>
            </a:extLst>
          </p:cNvPr>
          <p:cNvSpPr/>
          <p:nvPr/>
        </p:nvSpPr>
        <p:spPr>
          <a:xfrm>
            <a:off x="939245" y="4885642"/>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15" name="Rectangle: Rounded Corners 14">
            <a:extLst>
              <a:ext uri="{FF2B5EF4-FFF2-40B4-BE49-F238E27FC236}">
                <a16:creationId xmlns:a16="http://schemas.microsoft.com/office/drawing/2014/main" id="{82B7F4B2-B391-EEFE-33F5-854FACD564D4}"/>
              </a:ext>
            </a:extLst>
          </p:cNvPr>
          <p:cNvSpPr/>
          <p:nvPr/>
        </p:nvSpPr>
        <p:spPr>
          <a:xfrm>
            <a:off x="1093455" y="4992099"/>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16" name="TextBox 15">
            <a:extLst>
              <a:ext uri="{FF2B5EF4-FFF2-40B4-BE49-F238E27FC236}">
                <a16:creationId xmlns:a16="http://schemas.microsoft.com/office/drawing/2014/main" id="{FC2B7626-FD76-5D04-48F3-FB15CC35CE3F}"/>
              </a:ext>
            </a:extLst>
          </p:cNvPr>
          <p:cNvSpPr txBox="1"/>
          <p:nvPr/>
        </p:nvSpPr>
        <p:spPr>
          <a:xfrm>
            <a:off x="2357991" y="5116777"/>
            <a:ext cx="501226" cy="369332"/>
          </a:xfrm>
          <a:prstGeom prst="rect">
            <a:avLst/>
          </a:prstGeom>
          <a:noFill/>
        </p:spPr>
        <p:txBody>
          <a:bodyPr wrap="square" rtlCol="0" anchor="ctr">
            <a:spAutoFit/>
          </a:bodyPr>
          <a:lstStyle/>
          <a:p>
            <a:pPr algn="ctr"/>
            <a:r>
              <a:rPr lang="en-IN"/>
              <a:t>?</a:t>
            </a:r>
            <a:endParaRPr lang="hi-IN"/>
          </a:p>
        </p:txBody>
      </p:sp>
      <p:sp>
        <p:nvSpPr>
          <p:cNvPr id="17" name="Rectangle: Rounded Corners 16">
            <a:extLst>
              <a:ext uri="{FF2B5EF4-FFF2-40B4-BE49-F238E27FC236}">
                <a16:creationId xmlns:a16="http://schemas.microsoft.com/office/drawing/2014/main" id="{4F4088D2-E54C-8A68-CFAA-A3C438EC8065}"/>
              </a:ext>
            </a:extLst>
          </p:cNvPr>
          <p:cNvSpPr/>
          <p:nvPr/>
        </p:nvSpPr>
        <p:spPr>
          <a:xfrm>
            <a:off x="4633809" y="2167997"/>
            <a:ext cx="1549817" cy="54460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err="1">
                <a:solidFill>
                  <a:schemeClr val="tx1">
                    <a:lumMod val="85000"/>
                    <a:lumOff val="15000"/>
                  </a:schemeClr>
                </a:solidFill>
              </a:rPr>
              <a:t>my_project</a:t>
            </a:r>
            <a:endParaRPr lang="hi-IN">
              <a:solidFill>
                <a:schemeClr val="tx1">
                  <a:lumMod val="85000"/>
                  <a:lumOff val="15000"/>
                </a:schemeClr>
              </a:solidFill>
            </a:endParaRPr>
          </a:p>
        </p:txBody>
      </p:sp>
      <p:sp>
        <p:nvSpPr>
          <p:cNvPr id="18" name="Rectangle: Rounded Corners 17">
            <a:extLst>
              <a:ext uri="{FF2B5EF4-FFF2-40B4-BE49-F238E27FC236}">
                <a16:creationId xmlns:a16="http://schemas.microsoft.com/office/drawing/2014/main" id="{5F7571DA-014C-0BC9-63F0-B87FA58D037F}"/>
              </a:ext>
            </a:extLst>
          </p:cNvPr>
          <p:cNvSpPr/>
          <p:nvPr/>
        </p:nvSpPr>
        <p:spPr>
          <a:xfrm>
            <a:off x="3382018" y="2962736"/>
            <a:ext cx="1549817" cy="544606"/>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dependency </a:t>
            </a:r>
            <a:endParaRPr lang="hi-IN"/>
          </a:p>
        </p:txBody>
      </p:sp>
      <p:sp>
        <p:nvSpPr>
          <p:cNvPr id="19" name="Rectangle: Rounded Corners 18">
            <a:extLst>
              <a:ext uri="{FF2B5EF4-FFF2-40B4-BE49-F238E27FC236}">
                <a16:creationId xmlns:a16="http://schemas.microsoft.com/office/drawing/2014/main" id="{7A064B3C-C2FB-B9CF-B731-EF1F5AECA4DC}"/>
              </a:ext>
            </a:extLst>
          </p:cNvPr>
          <p:cNvSpPr/>
          <p:nvPr/>
        </p:nvSpPr>
        <p:spPr>
          <a:xfrm>
            <a:off x="5769081" y="2961043"/>
            <a:ext cx="1549817" cy="544606"/>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dependency</a:t>
            </a:r>
            <a:endParaRPr lang="hi-IN"/>
          </a:p>
        </p:txBody>
      </p:sp>
      <p:cxnSp>
        <p:nvCxnSpPr>
          <p:cNvPr id="20" name="Straight Arrow Connector 19">
            <a:extLst>
              <a:ext uri="{FF2B5EF4-FFF2-40B4-BE49-F238E27FC236}">
                <a16:creationId xmlns:a16="http://schemas.microsoft.com/office/drawing/2014/main" id="{5E2EF75F-D112-9284-9274-CE9BBBB4B257}"/>
              </a:ext>
            </a:extLst>
          </p:cNvPr>
          <p:cNvCxnSpPr>
            <a:cxnSpLocks/>
            <a:stCxn id="17" idx="2"/>
            <a:endCxn id="18" idx="0"/>
          </p:cNvCxnSpPr>
          <p:nvPr/>
        </p:nvCxnSpPr>
        <p:spPr>
          <a:xfrm flipH="1">
            <a:off x="4156927" y="2712603"/>
            <a:ext cx="1251791" cy="2501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AE3F0EC4-F97F-128F-B1C5-6A65B4FDC036}"/>
              </a:ext>
            </a:extLst>
          </p:cNvPr>
          <p:cNvCxnSpPr>
            <a:endCxn id="19" idx="0"/>
          </p:cNvCxnSpPr>
          <p:nvPr/>
        </p:nvCxnSpPr>
        <p:spPr>
          <a:xfrm>
            <a:off x="5408717" y="2712603"/>
            <a:ext cx="1135273" cy="248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38CAC738-6146-F9DE-8294-B6F2DDA5F25A}"/>
              </a:ext>
            </a:extLst>
          </p:cNvPr>
          <p:cNvSpPr/>
          <p:nvPr/>
        </p:nvSpPr>
        <p:spPr>
          <a:xfrm>
            <a:off x="5230892" y="3726689"/>
            <a:ext cx="1251791" cy="374769"/>
          </a:xfrm>
          <a:prstGeom prst="roundRect">
            <a:avLst/>
          </a:prstGeom>
          <a:solidFill>
            <a:srgbClr val="E86A5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t>dependency</a:t>
            </a:r>
            <a:endParaRPr lang="hi-IN" sz="1200"/>
          </a:p>
        </p:txBody>
      </p:sp>
      <p:sp>
        <p:nvSpPr>
          <p:cNvPr id="23" name="Rectangle: Rounded Corners 22">
            <a:extLst>
              <a:ext uri="{FF2B5EF4-FFF2-40B4-BE49-F238E27FC236}">
                <a16:creationId xmlns:a16="http://schemas.microsoft.com/office/drawing/2014/main" id="{EE92E7CB-F452-333F-81D1-721E9CDC3440}"/>
              </a:ext>
            </a:extLst>
          </p:cNvPr>
          <p:cNvSpPr/>
          <p:nvPr/>
        </p:nvSpPr>
        <p:spPr>
          <a:xfrm>
            <a:off x="6693002" y="3726689"/>
            <a:ext cx="1251791" cy="374769"/>
          </a:xfrm>
          <a:prstGeom prst="roundRect">
            <a:avLst/>
          </a:prstGeom>
          <a:solidFill>
            <a:srgbClr val="FEB4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200">
                <a:solidFill>
                  <a:schemeClr val="tx1"/>
                </a:solidFill>
              </a:rPr>
              <a:t>dependency</a:t>
            </a:r>
            <a:endParaRPr lang="hi-IN" sz="1200">
              <a:solidFill>
                <a:schemeClr val="tx1"/>
              </a:solidFill>
            </a:endParaRPr>
          </a:p>
        </p:txBody>
      </p:sp>
      <p:cxnSp>
        <p:nvCxnSpPr>
          <p:cNvPr id="24" name="Straight Arrow Connector 23">
            <a:extLst>
              <a:ext uri="{FF2B5EF4-FFF2-40B4-BE49-F238E27FC236}">
                <a16:creationId xmlns:a16="http://schemas.microsoft.com/office/drawing/2014/main" id="{F2E62C8A-B073-43E7-A318-7E13B7C8986C}"/>
              </a:ext>
            </a:extLst>
          </p:cNvPr>
          <p:cNvCxnSpPr>
            <a:cxnSpLocks/>
            <a:stCxn id="19" idx="2"/>
            <a:endCxn id="22" idx="0"/>
          </p:cNvCxnSpPr>
          <p:nvPr/>
        </p:nvCxnSpPr>
        <p:spPr>
          <a:xfrm flipH="1">
            <a:off x="5856788" y="3505649"/>
            <a:ext cx="687202" cy="22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176DB584-CFFB-7492-2F6D-F1091A687E68}"/>
              </a:ext>
            </a:extLst>
          </p:cNvPr>
          <p:cNvCxnSpPr>
            <a:cxnSpLocks/>
            <a:stCxn id="19" idx="2"/>
            <a:endCxn id="23" idx="0"/>
          </p:cNvCxnSpPr>
          <p:nvPr/>
        </p:nvCxnSpPr>
        <p:spPr>
          <a:xfrm>
            <a:off x="6543990" y="3505649"/>
            <a:ext cx="774908" cy="22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220B4B60-4C93-481A-51DA-5580E8A2FCEF}"/>
              </a:ext>
            </a:extLst>
          </p:cNvPr>
          <p:cNvSpPr/>
          <p:nvPr/>
        </p:nvSpPr>
        <p:spPr>
          <a:xfrm>
            <a:off x="4971716" y="4309046"/>
            <a:ext cx="827793" cy="250134"/>
          </a:xfrm>
          <a:prstGeom prst="roundRect">
            <a:avLst/>
          </a:prstGeom>
          <a:solidFill>
            <a:srgbClr val="E86A5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800"/>
              <a:t>dependency</a:t>
            </a:r>
            <a:endParaRPr lang="hi-IN" sz="800"/>
          </a:p>
        </p:txBody>
      </p:sp>
      <p:sp>
        <p:nvSpPr>
          <p:cNvPr id="27" name="Rectangle: Rounded Corners 26">
            <a:extLst>
              <a:ext uri="{FF2B5EF4-FFF2-40B4-BE49-F238E27FC236}">
                <a16:creationId xmlns:a16="http://schemas.microsoft.com/office/drawing/2014/main" id="{1868404D-4AAB-6C7E-A220-FE2A40178E19}"/>
              </a:ext>
            </a:extLst>
          </p:cNvPr>
          <p:cNvSpPr/>
          <p:nvPr/>
        </p:nvSpPr>
        <p:spPr>
          <a:xfrm>
            <a:off x="5978366" y="4322499"/>
            <a:ext cx="827793" cy="250134"/>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800">
                <a:solidFill>
                  <a:schemeClr val="tx1"/>
                </a:solidFill>
              </a:rPr>
              <a:t>log4j</a:t>
            </a:r>
            <a:endParaRPr lang="hi-IN" sz="800">
              <a:solidFill>
                <a:schemeClr val="tx1"/>
              </a:solidFill>
            </a:endParaRPr>
          </a:p>
        </p:txBody>
      </p:sp>
      <p:cxnSp>
        <p:nvCxnSpPr>
          <p:cNvPr id="28" name="Straight Arrow Connector 27">
            <a:extLst>
              <a:ext uri="{FF2B5EF4-FFF2-40B4-BE49-F238E27FC236}">
                <a16:creationId xmlns:a16="http://schemas.microsoft.com/office/drawing/2014/main" id="{C37B2A60-B156-8CDA-7136-8E7D5F8771A1}"/>
              </a:ext>
            </a:extLst>
          </p:cNvPr>
          <p:cNvCxnSpPr>
            <a:cxnSpLocks/>
            <a:stCxn id="22" idx="2"/>
            <a:endCxn id="26" idx="0"/>
          </p:cNvCxnSpPr>
          <p:nvPr/>
        </p:nvCxnSpPr>
        <p:spPr>
          <a:xfrm flipH="1">
            <a:off x="5385613" y="4101458"/>
            <a:ext cx="471175" cy="207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37BD6C0E-9E31-C8E4-5F14-687B33BFED6C}"/>
              </a:ext>
            </a:extLst>
          </p:cNvPr>
          <p:cNvCxnSpPr>
            <a:cxnSpLocks/>
            <a:endCxn id="27" idx="0"/>
          </p:cNvCxnSpPr>
          <p:nvPr/>
        </p:nvCxnSpPr>
        <p:spPr>
          <a:xfrm>
            <a:off x="5829354" y="4101458"/>
            <a:ext cx="562909" cy="22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Rounded Corners 29">
            <a:extLst>
              <a:ext uri="{FF2B5EF4-FFF2-40B4-BE49-F238E27FC236}">
                <a16:creationId xmlns:a16="http://schemas.microsoft.com/office/drawing/2014/main" id="{FC021ABD-637E-2213-AE0C-3632C0D2F6CA}"/>
              </a:ext>
            </a:extLst>
          </p:cNvPr>
          <p:cNvSpPr/>
          <p:nvPr/>
        </p:nvSpPr>
        <p:spPr>
          <a:xfrm>
            <a:off x="3232515" y="3706078"/>
            <a:ext cx="827793" cy="250134"/>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800">
                <a:solidFill>
                  <a:schemeClr val="tx1"/>
                </a:solidFill>
              </a:rPr>
              <a:t>dependency</a:t>
            </a:r>
            <a:endParaRPr lang="hi-IN" sz="800">
              <a:solidFill>
                <a:schemeClr val="tx1"/>
              </a:solidFill>
            </a:endParaRPr>
          </a:p>
        </p:txBody>
      </p:sp>
      <p:sp>
        <p:nvSpPr>
          <p:cNvPr id="31" name="Rectangle: Rounded Corners 30">
            <a:extLst>
              <a:ext uri="{FF2B5EF4-FFF2-40B4-BE49-F238E27FC236}">
                <a16:creationId xmlns:a16="http://schemas.microsoft.com/office/drawing/2014/main" id="{BAF09329-2E5B-5825-3FB8-E1851ADC3717}"/>
              </a:ext>
            </a:extLst>
          </p:cNvPr>
          <p:cNvSpPr/>
          <p:nvPr/>
        </p:nvSpPr>
        <p:spPr>
          <a:xfrm>
            <a:off x="4239165" y="3719531"/>
            <a:ext cx="827793" cy="250134"/>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800">
                <a:solidFill>
                  <a:schemeClr val="tx1"/>
                </a:solidFill>
              </a:rPr>
              <a:t>dependency</a:t>
            </a:r>
            <a:endParaRPr lang="hi-IN" sz="800">
              <a:solidFill>
                <a:schemeClr val="tx1"/>
              </a:solidFill>
            </a:endParaRPr>
          </a:p>
        </p:txBody>
      </p:sp>
      <p:cxnSp>
        <p:nvCxnSpPr>
          <p:cNvPr id="32" name="Straight Arrow Connector 31">
            <a:extLst>
              <a:ext uri="{FF2B5EF4-FFF2-40B4-BE49-F238E27FC236}">
                <a16:creationId xmlns:a16="http://schemas.microsoft.com/office/drawing/2014/main" id="{6E3D9B99-BA73-08FB-2B7F-C1D492D4431A}"/>
              </a:ext>
            </a:extLst>
          </p:cNvPr>
          <p:cNvCxnSpPr>
            <a:cxnSpLocks/>
            <a:endCxn id="30" idx="0"/>
          </p:cNvCxnSpPr>
          <p:nvPr/>
        </p:nvCxnSpPr>
        <p:spPr>
          <a:xfrm flipH="1">
            <a:off x="3646412" y="3498490"/>
            <a:ext cx="471175" cy="2075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1FCAF93A-DB97-1ED8-E1AE-8A834D5B257D}"/>
              </a:ext>
            </a:extLst>
          </p:cNvPr>
          <p:cNvCxnSpPr>
            <a:cxnSpLocks/>
            <a:endCxn id="31" idx="0"/>
          </p:cNvCxnSpPr>
          <p:nvPr/>
        </p:nvCxnSpPr>
        <p:spPr>
          <a:xfrm>
            <a:off x="4090153" y="3498490"/>
            <a:ext cx="562909" cy="2210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Rounded Corners 33">
            <a:extLst>
              <a:ext uri="{FF2B5EF4-FFF2-40B4-BE49-F238E27FC236}">
                <a16:creationId xmlns:a16="http://schemas.microsoft.com/office/drawing/2014/main" id="{4B46815A-5752-4AD0-5D8C-864C5505062F}"/>
              </a:ext>
            </a:extLst>
          </p:cNvPr>
          <p:cNvSpPr/>
          <p:nvPr/>
        </p:nvSpPr>
        <p:spPr>
          <a:xfrm>
            <a:off x="3287849" y="4102651"/>
            <a:ext cx="286217" cy="250134"/>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p>
        </p:txBody>
      </p:sp>
      <p:sp>
        <p:nvSpPr>
          <p:cNvPr id="35" name="Rectangle: Rounded Corners 34">
            <a:extLst>
              <a:ext uri="{FF2B5EF4-FFF2-40B4-BE49-F238E27FC236}">
                <a16:creationId xmlns:a16="http://schemas.microsoft.com/office/drawing/2014/main" id="{4ED3AE77-5F57-F7FC-F4CE-66EAB35C121B}"/>
              </a:ext>
            </a:extLst>
          </p:cNvPr>
          <p:cNvSpPr/>
          <p:nvPr/>
        </p:nvSpPr>
        <p:spPr>
          <a:xfrm>
            <a:off x="3739624" y="4101458"/>
            <a:ext cx="286217" cy="250134"/>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cxnSp>
        <p:nvCxnSpPr>
          <p:cNvPr id="36" name="Straight Arrow Connector 35">
            <a:extLst>
              <a:ext uri="{FF2B5EF4-FFF2-40B4-BE49-F238E27FC236}">
                <a16:creationId xmlns:a16="http://schemas.microsoft.com/office/drawing/2014/main" id="{CBFEC91A-FB2C-E5AF-9E10-087B2A74D171}"/>
              </a:ext>
            </a:extLst>
          </p:cNvPr>
          <p:cNvCxnSpPr>
            <a:cxnSpLocks/>
            <a:stCxn id="30" idx="2"/>
            <a:endCxn id="34" idx="0"/>
          </p:cNvCxnSpPr>
          <p:nvPr/>
        </p:nvCxnSpPr>
        <p:spPr>
          <a:xfrm flipH="1">
            <a:off x="3430958" y="3956212"/>
            <a:ext cx="215454" cy="146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290FB53F-7BE8-7598-BB26-04CCD49A7621}"/>
              </a:ext>
            </a:extLst>
          </p:cNvPr>
          <p:cNvCxnSpPr>
            <a:cxnSpLocks/>
            <a:stCxn id="30" idx="2"/>
            <a:endCxn id="35" idx="0"/>
          </p:cNvCxnSpPr>
          <p:nvPr/>
        </p:nvCxnSpPr>
        <p:spPr>
          <a:xfrm>
            <a:off x="3646412" y="3956212"/>
            <a:ext cx="236321" cy="145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Rounded Corners 37">
            <a:extLst>
              <a:ext uri="{FF2B5EF4-FFF2-40B4-BE49-F238E27FC236}">
                <a16:creationId xmlns:a16="http://schemas.microsoft.com/office/drawing/2014/main" id="{02482677-13B9-8077-3474-8A0E586EC790}"/>
              </a:ext>
            </a:extLst>
          </p:cNvPr>
          <p:cNvSpPr/>
          <p:nvPr/>
        </p:nvSpPr>
        <p:spPr>
          <a:xfrm>
            <a:off x="5042743" y="4703388"/>
            <a:ext cx="286217" cy="250134"/>
          </a:xfrm>
          <a:prstGeom prst="round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p>
        </p:txBody>
      </p:sp>
      <p:sp>
        <p:nvSpPr>
          <p:cNvPr id="39" name="Rectangle: Rounded Corners 38">
            <a:extLst>
              <a:ext uri="{FF2B5EF4-FFF2-40B4-BE49-F238E27FC236}">
                <a16:creationId xmlns:a16="http://schemas.microsoft.com/office/drawing/2014/main" id="{AE80AE0D-E8EE-D501-3706-80ACA6A758B8}"/>
              </a:ext>
            </a:extLst>
          </p:cNvPr>
          <p:cNvSpPr/>
          <p:nvPr/>
        </p:nvSpPr>
        <p:spPr>
          <a:xfrm>
            <a:off x="5494518" y="4702195"/>
            <a:ext cx="286217" cy="250134"/>
          </a:xfrm>
          <a:prstGeom prst="roundRect">
            <a:avLst/>
          </a:prstGeom>
          <a:solidFill>
            <a:srgbClr val="FEB4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cxnSp>
        <p:nvCxnSpPr>
          <p:cNvPr id="40" name="Straight Arrow Connector 39">
            <a:extLst>
              <a:ext uri="{FF2B5EF4-FFF2-40B4-BE49-F238E27FC236}">
                <a16:creationId xmlns:a16="http://schemas.microsoft.com/office/drawing/2014/main" id="{733F6957-0048-5637-3200-5F7BDB850212}"/>
              </a:ext>
            </a:extLst>
          </p:cNvPr>
          <p:cNvCxnSpPr>
            <a:cxnSpLocks/>
            <a:endCxn id="38" idx="0"/>
          </p:cNvCxnSpPr>
          <p:nvPr/>
        </p:nvCxnSpPr>
        <p:spPr>
          <a:xfrm flipH="1">
            <a:off x="5185852" y="4556949"/>
            <a:ext cx="215454" cy="146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7C7933D-099E-7582-7499-AC81F5F4BBFC}"/>
              </a:ext>
            </a:extLst>
          </p:cNvPr>
          <p:cNvCxnSpPr>
            <a:cxnSpLocks/>
            <a:endCxn id="39" idx="0"/>
          </p:cNvCxnSpPr>
          <p:nvPr/>
        </p:nvCxnSpPr>
        <p:spPr>
          <a:xfrm>
            <a:off x="5401306" y="4556949"/>
            <a:ext cx="236321" cy="145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Rectangle: Rounded Corners 41">
            <a:extLst>
              <a:ext uri="{FF2B5EF4-FFF2-40B4-BE49-F238E27FC236}">
                <a16:creationId xmlns:a16="http://schemas.microsoft.com/office/drawing/2014/main" id="{EAFECC68-906D-015C-C82F-EC2FC1F6C77F}"/>
              </a:ext>
            </a:extLst>
          </p:cNvPr>
          <p:cNvSpPr/>
          <p:nvPr/>
        </p:nvSpPr>
        <p:spPr>
          <a:xfrm>
            <a:off x="6047080" y="4716236"/>
            <a:ext cx="286217" cy="250134"/>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sp>
        <p:nvSpPr>
          <p:cNvPr id="43" name="Rectangle: Rounded Corners 42">
            <a:extLst>
              <a:ext uri="{FF2B5EF4-FFF2-40B4-BE49-F238E27FC236}">
                <a16:creationId xmlns:a16="http://schemas.microsoft.com/office/drawing/2014/main" id="{ACDB7BA3-CD1B-FCB2-A79A-39CD3EAD341B}"/>
              </a:ext>
            </a:extLst>
          </p:cNvPr>
          <p:cNvSpPr/>
          <p:nvPr/>
        </p:nvSpPr>
        <p:spPr>
          <a:xfrm>
            <a:off x="6498855" y="4715043"/>
            <a:ext cx="286217" cy="250134"/>
          </a:xfrm>
          <a:prstGeom prst="roundRect">
            <a:avLst/>
          </a:prstGeom>
          <a:solidFill>
            <a:srgbClr val="FEB4F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cxnSp>
        <p:nvCxnSpPr>
          <p:cNvPr id="44" name="Straight Arrow Connector 43">
            <a:extLst>
              <a:ext uri="{FF2B5EF4-FFF2-40B4-BE49-F238E27FC236}">
                <a16:creationId xmlns:a16="http://schemas.microsoft.com/office/drawing/2014/main" id="{307E5062-15EE-7616-6A1C-567EE89C455B}"/>
              </a:ext>
            </a:extLst>
          </p:cNvPr>
          <p:cNvCxnSpPr>
            <a:cxnSpLocks/>
            <a:endCxn id="42" idx="0"/>
          </p:cNvCxnSpPr>
          <p:nvPr/>
        </p:nvCxnSpPr>
        <p:spPr>
          <a:xfrm flipH="1">
            <a:off x="6190189" y="4569797"/>
            <a:ext cx="215454" cy="146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F9FCA3EE-B1B5-2BC6-CD5F-603D65441807}"/>
              </a:ext>
            </a:extLst>
          </p:cNvPr>
          <p:cNvCxnSpPr>
            <a:cxnSpLocks/>
            <a:endCxn id="43" idx="0"/>
          </p:cNvCxnSpPr>
          <p:nvPr/>
        </p:nvCxnSpPr>
        <p:spPr>
          <a:xfrm>
            <a:off x="6405643" y="4569797"/>
            <a:ext cx="236321" cy="1452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Rectangle: Rounded Corners 45">
            <a:extLst>
              <a:ext uri="{FF2B5EF4-FFF2-40B4-BE49-F238E27FC236}">
                <a16:creationId xmlns:a16="http://schemas.microsoft.com/office/drawing/2014/main" id="{09C358CE-9496-A5FB-BEE9-4D5DAD197199}"/>
              </a:ext>
            </a:extLst>
          </p:cNvPr>
          <p:cNvSpPr/>
          <p:nvPr/>
        </p:nvSpPr>
        <p:spPr>
          <a:xfrm>
            <a:off x="4956942" y="5103615"/>
            <a:ext cx="164783" cy="144009"/>
          </a:xfrm>
          <a:prstGeom prst="round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sp>
        <p:nvSpPr>
          <p:cNvPr id="47" name="Rectangle: Rounded Corners 46">
            <a:extLst>
              <a:ext uri="{FF2B5EF4-FFF2-40B4-BE49-F238E27FC236}">
                <a16:creationId xmlns:a16="http://schemas.microsoft.com/office/drawing/2014/main" id="{BFBFC6D7-043C-3F90-56D5-68570C1F5170}"/>
              </a:ext>
            </a:extLst>
          </p:cNvPr>
          <p:cNvSpPr/>
          <p:nvPr/>
        </p:nvSpPr>
        <p:spPr>
          <a:xfrm>
            <a:off x="5265608" y="5105761"/>
            <a:ext cx="164783" cy="144009"/>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800">
              <a:solidFill>
                <a:schemeClr val="tx1"/>
              </a:solidFill>
            </a:endParaRPr>
          </a:p>
        </p:txBody>
      </p:sp>
      <p:cxnSp>
        <p:nvCxnSpPr>
          <p:cNvPr id="48" name="Straight Arrow Connector 47">
            <a:extLst>
              <a:ext uri="{FF2B5EF4-FFF2-40B4-BE49-F238E27FC236}">
                <a16:creationId xmlns:a16="http://schemas.microsoft.com/office/drawing/2014/main" id="{C4D4E48A-5E26-B1B7-5BE9-2EF534806F58}"/>
              </a:ext>
            </a:extLst>
          </p:cNvPr>
          <p:cNvCxnSpPr>
            <a:cxnSpLocks/>
            <a:stCxn id="38" idx="2"/>
            <a:endCxn id="46" idx="0"/>
          </p:cNvCxnSpPr>
          <p:nvPr/>
        </p:nvCxnSpPr>
        <p:spPr>
          <a:xfrm flipH="1">
            <a:off x="5039334" y="4953522"/>
            <a:ext cx="146518" cy="150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252EB2F0-E65B-D0C6-5436-9435D4D0D780}"/>
              </a:ext>
            </a:extLst>
          </p:cNvPr>
          <p:cNvCxnSpPr>
            <a:cxnSpLocks/>
            <a:stCxn id="38" idx="2"/>
            <a:endCxn id="47" idx="0"/>
          </p:cNvCxnSpPr>
          <p:nvPr/>
        </p:nvCxnSpPr>
        <p:spPr>
          <a:xfrm>
            <a:off x="5185852" y="4953522"/>
            <a:ext cx="162148" cy="1522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0" name="Picture 49">
            <a:extLst>
              <a:ext uri="{FF2B5EF4-FFF2-40B4-BE49-F238E27FC236}">
                <a16:creationId xmlns:a16="http://schemas.microsoft.com/office/drawing/2014/main" id="{43136B21-1DD6-0ECB-AC7C-E8400B372312}"/>
              </a:ext>
            </a:extLst>
          </p:cNvPr>
          <p:cNvPicPr>
            <a:picLocks noChangeAspect="1"/>
          </p:cNvPicPr>
          <p:nvPr/>
        </p:nvPicPr>
        <p:blipFill>
          <a:blip r:embed="rId2"/>
          <a:stretch>
            <a:fillRect/>
          </a:stretch>
        </p:blipFill>
        <p:spPr>
          <a:xfrm>
            <a:off x="8072684" y="2570666"/>
            <a:ext cx="3555377" cy="1986283"/>
          </a:xfrm>
          <a:prstGeom prst="rect">
            <a:avLst/>
          </a:prstGeom>
        </p:spPr>
      </p:pic>
      <p:sp>
        <p:nvSpPr>
          <p:cNvPr id="52" name="TextBox 51">
            <a:extLst>
              <a:ext uri="{FF2B5EF4-FFF2-40B4-BE49-F238E27FC236}">
                <a16:creationId xmlns:a16="http://schemas.microsoft.com/office/drawing/2014/main" id="{AFFE15FA-64D1-8509-CBA8-784EC4EA9AC3}"/>
              </a:ext>
            </a:extLst>
          </p:cNvPr>
          <p:cNvSpPr txBox="1"/>
          <p:nvPr/>
        </p:nvSpPr>
        <p:spPr>
          <a:xfrm>
            <a:off x="562352" y="5824921"/>
            <a:ext cx="8466433" cy="646331"/>
          </a:xfrm>
          <a:prstGeom prst="rect">
            <a:avLst/>
          </a:prstGeom>
          <a:noFill/>
        </p:spPr>
        <p:txBody>
          <a:bodyPr wrap="square">
            <a:spAutoFit/>
          </a:bodyPr>
          <a:lstStyle/>
          <a:p>
            <a:r>
              <a:rPr lang="en-GB" sz="1200" b="0" i="0" u="none" strike="noStrike">
                <a:solidFill>
                  <a:schemeClr val="tx1">
                    <a:lumMod val="85000"/>
                    <a:lumOff val="15000"/>
                  </a:schemeClr>
                </a:solidFill>
                <a:effectLst/>
              </a:rPr>
              <a:t>[8]</a:t>
            </a:r>
            <a:r>
              <a:rPr lang="en-US" sz="1200" b="0" i="0" u="none" strike="noStrike">
                <a:solidFill>
                  <a:schemeClr val="tx1">
                    <a:lumMod val="85000"/>
                    <a:lumOff val="15000"/>
                  </a:schemeClr>
                </a:solidFill>
                <a:effectLst/>
              </a:rPr>
              <a:t> B.  Chen et al. “Studying the use of Java logging utilities in the wild”. In Proceedings of the ACM/IEEE 42nd International Conference on Software Engineering (ICSE ‘20)</a:t>
            </a:r>
            <a:endParaRPr lang="en-GB" sz="1200" b="0" i="0" u="none" strike="noStrike">
              <a:solidFill>
                <a:schemeClr val="tx1">
                  <a:lumMod val="85000"/>
                  <a:lumOff val="15000"/>
                </a:schemeClr>
              </a:solidFill>
              <a:effectLst/>
            </a:endParaRPr>
          </a:p>
          <a:p>
            <a:r>
              <a:rPr lang="en-GB" sz="1200" b="0" i="0" u="none" strike="noStrike">
                <a:solidFill>
                  <a:schemeClr val="tx1">
                    <a:lumMod val="85000"/>
                    <a:lumOff val="15000"/>
                  </a:schemeClr>
                </a:solidFill>
                <a:effectLst/>
              </a:rPr>
              <a:t>[9] </a:t>
            </a:r>
            <a:r>
              <a:rPr lang="en-IN" sz="1200">
                <a:solidFill>
                  <a:schemeClr val="tx1">
                    <a:lumMod val="85000"/>
                    <a:lumOff val="15000"/>
                  </a:schemeClr>
                </a:solidFill>
              </a:rPr>
              <a:t>C. Soto-Valero et al</a:t>
            </a:r>
            <a:r>
              <a:rPr lang="en-GB" sz="1200">
                <a:solidFill>
                  <a:schemeClr val="tx1">
                    <a:lumMod val="85000"/>
                    <a:lumOff val="15000"/>
                  </a:schemeClr>
                </a:solidFill>
              </a:rPr>
              <a:t>. </a:t>
            </a:r>
            <a:r>
              <a:rPr lang="en-US" sz="1200">
                <a:solidFill>
                  <a:schemeClr val="tx1">
                    <a:lumMod val="85000"/>
                    <a:lumOff val="15000"/>
                  </a:schemeClr>
                </a:solidFill>
              </a:rPr>
              <a:t>“The Multibillion Dollar Software Supply Chain of Ethereum”, Computer, 2022</a:t>
            </a:r>
            <a:endParaRPr lang="en-GB" sz="1200" b="1" i="0" u="none" strike="noStrike">
              <a:solidFill>
                <a:schemeClr val="tx1">
                  <a:lumMod val="85000"/>
                  <a:lumOff val="15000"/>
                </a:schemeClr>
              </a:solidFill>
              <a:effectLst/>
            </a:endParaRPr>
          </a:p>
        </p:txBody>
      </p:sp>
      <p:sp>
        <p:nvSpPr>
          <p:cNvPr id="53" name="TextBox 52">
            <a:extLst>
              <a:ext uri="{FF2B5EF4-FFF2-40B4-BE49-F238E27FC236}">
                <a16:creationId xmlns:a16="http://schemas.microsoft.com/office/drawing/2014/main" id="{F426CB5C-CCD7-EBAB-9B45-2B1FD75E5A3F}"/>
              </a:ext>
            </a:extLst>
          </p:cNvPr>
          <p:cNvSpPr txBox="1"/>
          <p:nvPr/>
        </p:nvSpPr>
        <p:spPr>
          <a:xfrm>
            <a:off x="7980850" y="4124380"/>
            <a:ext cx="501226" cy="369332"/>
          </a:xfrm>
          <a:prstGeom prst="rect">
            <a:avLst/>
          </a:prstGeom>
          <a:noFill/>
        </p:spPr>
        <p:txBody>
          <a:bodyPr wrap="square" rtlCol="0" anchor="ctr">
            <a:spAutoFit/>
          </a:bodyPr>
          <a:lstStyle/>
          <a:p>
            <a:pPr algn="ctr"/>
            <a:r>
              <a:rPr lang="en-IN"/>
              <a:t>[9]</a:t>
            </a:r>
            <a:endParaRPr lang="hi-IN"/>
          </a:p>
        </p:txBody>
      </p:sp>
      <p:sp>
        <p:nvSpPr>
          <p:cNvPr id="7" name="TextBox 6">
            <a:extLst>
              <a:ext uri="{FF2B5EF4-FFF2-40B4-BE49-F238E27FC236}">
                <a16:creationId xmlns:a16="http://schemas.microsoft.com/office/drawing/2014/main" id="{2A76A84C-C4D6-0056-DB1D-A92957797E83}"/>
              </a:ext>
            </a:extLst>
          </p:cNvPr>
          <p:cNvSpPr txBox="1"/>
          <p:nvPr/>
        </p:nvSpPr>
        <p:spPr>
          <a:xfrm>
            <a:off x="5933723" y="5019303"/>
            <a:ext cx="3434232" cy="646331"/>
          </a:xfrm>
          <a:prstGeom prst="rect">
            <a:avLst/>
          </a:prstGeom>
          <a:noFill/>
        </p:spPr>
        <p:txBody>
          <a:bodyPr wrap="square" rtlCol="0">
            <a:spAutoFit/>
          </a:bodyPr>
          <a:lstStyle/>
          <a:p>
            <a:r>
              <a:rPr lang="en-IN"/>
              <a:t>Log4J is one of the most popular logging libraries. [8]</a:t>
            </a:r>
            <a:endParaRPr lang="hi-IN"/>
          </a:p>
        </p:txBody>
      </p:sp>
    </p:spTree>
    <p:extLst>
      <p:ext uri="{BB962C8B-B14F-4D97-AF65-F5344CB8AC3E}">
        <p14:creationId xmlns:p14="http://schemas.microsoft.com/office/powerpoint/2010/main" val="12731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2" grpId="0" animBg="1"/>
      <p:bldP spid="23" grpId="0" animBg="1"/>
      <p:bldP spid="26" grpId="0" animBg="1"/>
      <p:bldP spid="27" grpId="0" animBg="1"/>
      <p:bldP spid="30" grpId="0" animBg="1"/>
      <p:bldP spid="31" grpId="0" animBg="1"/>
      <p:bldP spid="34" grpId="0" animBg="1"/>
      <p:bldP spid="35" grpId="0" animBg="1"/>
      <p:bldP spid="38" grpId="0" animBg="1"/>
      <p:bldP spid="39" grpId="0" animBg="1"/>
      <p:bldP spid="42" grpId="0" animBg="1"/>
      <p:bldP spid="43" grpId="0" animBg="1"/>
      <p:bldP spid="46" grpId="0" animBg="1"/>
      <p:bldP spid="47" grpId="0" animBg="1"/>
      <p:bldP spid="5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59D5D3-5B2D-CEBC-211F-5B9523504101}"/>
              </a:ext>
            </a:extLst>
          </p:cNvPr>
          <p:cNvSpPr>
            <a:spLocks noGrp="1"/>
          </p:cNvSpPr>
          <p:nvPr>
            <p:ph type="title"/>
          </p:nvPr>
        </p:nvSpPr>
        <p:spPr>
          <a:xfrm>
            <a:off x="715260" y="1483378"/>
            <a:ext cx="10462881" cy="2852737"/>
          </a:xfrm>
        </p:spPr>
        <p:txBody>
          <a:bodyPr/>
          <a:lstStyle/>
          <a:p>
            <a:r>
              <a:rPr lang="sv-SE">
                <a:ea typeface="+mj-lt"/>
                <a:cs typeface="+mj-lt"/>
              </a:rPr>
              <a:t>Problem</a:t>
            </a:r>
            <a:r>
              <a:rPr lang="en-IN">
                <a:ea typeface="+mj-lt"/>
                <a:cs typeface="+mj-lt"/>
              </a:rPr>
              <a:t>: Java </a:t>
            </a:r>
            <a:r>
              <a:rPr lang="sv-SE" err="1">
                <a:ea typeface="+mj-lt"/>
                <a:cs typeface="+mj-lt"/>
              </a:rPr>
              <a:t>can</a:t>
            </a:r>
            <a:r>
              <a:rPr lang="sv-SE">
                <a:ea typeface="+mj-lt"/>
                <a:cs typeface="+mj-lt"/>
              </a:rPr>
              <a:t> trigger </a:t>
            </a:r>
            <a:r>
              <a:rPr lang="sv-SE" u="sng" err="1">
                <a:ea typeface="+mj-lt"/>
                <a:cs typeface="+mj-lt"/>
              </a:rPr>
              <a:t>download</a:t>
            </a:r>
            <a:r>
              <a:rPr lang="sv-SE">
                <a:ea typeface="+mj-lt"/>
                <a:cs typeface="+mj-lt"/>
              </a:rPr>
              <a:t> or </a:t>
            </a:r>
            <a:r>
              <a:rPr lang="sv-SE" u="sng">
                <a:ea typeface="+mj-lt"/>
                <a:cs typeface="+mj-lt"/>
              </a:rPr>
              <a:t>generation</a:t>
            </a:r>
            <a:r>
              <a:rPr lang="sv-SE">
                <a:ea typeface="+mj-lt"/>
                <a:cs typeface="+mj-lt"/>
              </a:rPr>
              <a:t> </a:t>
            </a:r>
            <a:r>
              <a:rPr lang="sv-SE" err="1">
                <a:ea typeface="+mj-lt"/>
                <a:cs typeface="+mj-lt"/>
              </a:rPr>
              <a:t>of</a:t>
            </a:r>
            <a:r>
              <a:rPr lang="sv-SE">
                <a:ea typeface="+mj-lt"/>
                <a:cs typeface="+mj-lt"/>
              </a:rPr>
              <a:t> </a:t>
            </a:r>
            <a:r>
              <a:rPr lang="sv-SE" err="1">
                <a:ea typeface="+mj-lt"/>
                <a:cs typeface="+mj-lt"/>
              </a:rPr>
              <a:t>unknown</a:t>
            </a:r>
            <a:r>
              <a:rPr lang="sv-SE">
                <a:ea typeface="+mj-lt"/>
                <a:cs typeface="+mj-lt"/>
              </a:rPr>
              <a:t> </a:t>
            </a:r>
            <a:r>
              <a:rPr lang="sv-SE" err="1">
                <a:ea typeface="+mj-lt"/>
                <a:cs typeface="+mj-lt"/>
              </a:rPr>
              <a:t>code</a:t>
            </a:r>
            <a:r>
              <a:rPr lang="sv-SE">
                <a:ea typeface="+mj-lt"/>
                <a:cs typeface="+mj-lt"/>
              </a:rPr>
              <a:t>.</a:t>
            </a:r>
          </a:p>
        </p:txBody>
      </p:sp>
      <p:sp>
        <p:nvSpPr>
          <p:cNvPr id="5" name="Date Placeholder 4">
            <a:extLst>
              <a:ext uri="{FF2B5EF4-FFF2-40B4-BE49-F238E27FC236}">
                <a16:creationId xmlns:a16="http://schemas.microsoft.com/office/drawing/2014/main" id="{D55CC210-108A-891C-79F2-820F09F832BD}"/>
              </a:ext>
            </a:extLst>
          </p:cNvPr>
          <p:cNvSpPr>
            <a:spLocks noGrp="1"/>
          </p:cNvSpPr>
          <p:nvPr>
            <p:ph type="dt" sz="half" idx="10"/>
          </p:nvPr>
        </p:nvSpPr>
        <p:spPr/>
        <p:txBody>
          <a:bodyPr/>
          <a:lstStyle/>
          <a:p>
            <a:r>
              <a:rPr lang="hi-IN"/>
              <a:t>10-09-2024</a:t>
            </a:r>
            <a:endParaRPr lang="sv-SE"/>
          </a:p>
        </p:txBody>
      </p:sp>
      <p:sp>
        <p:nvSpPr>
          <p:cNvPr id="7" name="Footer Placeholder 6">
            <a:extLst>
              <a:ext uri="{FF2B5EF4-FFF2-40B4-BE49-F238E27FC236}">
                <a16:creationId xmlns:a16="http://schemas.microsoft.com/office/drawing/2014/main" id="{FB5F5E88-FC1D-1FF1-95E9-BBF88D26C14D}"/>
              </a:ext>
            </a:extLst>
          </p:cNvPr>
          <p:cNvSpPr>
            <a:spLocks noGrp="1"/>
          </p:cNvSpPr>
          <p:nvPr>
            <p:ph type="ftr" sz="quarter" idx="11"/>
          </p:nvPr>
        </p:nvSpPr>
        <p:spPr/>
        <p:txBody>
          <a:bodyPr/>
          <a:lstStyle/>
          <a:p>
            <a:r>
              <a:rPr lang="sv-SE"/>
              <a:t>Aman Sharma | amansha@kth.se</a:t>
            </a:r>
          </a:p>
        </p:txBody>
      </p:sp>
      <p:sp>
        <p:nvSpPr>
          <p:cNvPr id="10" name="Slide Number Placeholder 9">
            <a:extLst>
              <a:ext uri="{FF2B5EF4-FFF2-40B4-BE49-F238E27FC236}">
                <a16:creationId xmlns:a16="http://schemas.microsoft.com/office/drawing/2014/main" id="{07034225-BC11-C2A7-5D83-CA08FD1E506A}"/>
              </a:ext>
            </a:extLst>
          </p:cNvPr>
          <p:cNvSpPr>
            <a:spLocks noGrp="1"/>
          </p:cNvSpPr>
          <p:nvPr>
            <p:ph type="sldNum" sz="quarter" idx="12"/>
          </p:nvPr>
        </p:nvSpPr>
        <p:spPr/>
        <p:txBody>
          <a:bodyPr/>
          <a:lstStyle/>
          <a:p>
            <a:fld id="{B716C8F4-20CD-364A-8A8E-DE130115B178}" type="slidenum">
              <a:rPr lang="sv-SE" smtClean="0"/>
              <a:pPr/>
              <a:t>13</a:t>
            </a:fld>
            <a:endParaRPr lang="sv-SE"/>
          </a:p>
        </p:txBody>
      </p:sp>
    </p:spTree>
    <p:extLst>
      <p:ext uri="{BB962C8B-B14F-4D97-AF65-F5344CB8AC3E}">
        <p14:creationId xmlns:p14="http://schemas.microsoft.com/office/powerpoint/2010/main" val="370055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1818-70B5-8D3F-634D-AC459F4F11EF}"/>
              </a:ext>
            </a:extLst>
          </p:cNvPr>
          <p:cNvSpPr>
            <a:spLocks noGrp="1"/>
          </p:cNvSpPr>
          <p:nvPr>
            <p:ph type="title"/>
          </p:nvPr>
        </p:nvSpPr>
        <p:spPr/>
        <p:txBody>
          <a:bodyPr/>
          <a:lstStyle/>
          <a:p>
            <a:r>
              <a:rPr lang="sv-SE"/>
              <a:t>Related Work</a:t>
            </a:r>
            <a:r>
              <a:rPr lang="en-IN"/>
              <a:t>: Permission Managers</a:t>
            </a:r>
            <a:endParaRPr lang="hi-IN"/>
          </a:p>
        </p:txBody>
      </p:sp>
      <p:sp>
        <p:nvSpPr>
          <p:cNvPr id="3" name="Content Placeholder 2">
            <a:extLst>
              <a:ext uri="{FF2B5EF4-FFF2-40B4-BE49-F238E27FC236}">
                <a16:creationId xmlns:a16="http://schemas.microsoft.com/office/drawing/2014/main" id="{1A2949D0-84D6-C850-E68C-611224519835}"/>
              </a:ext>
            </a:extLst>
          </p:cNvPr>
          <p:cNvSpPr>
            <a:spLocks noGrp="1"/>
          </p:cNvSpPr>
          <p:nvPr>
            <p:ph idx="1"/>
          </p:nvPr>
        </p:nvSpPr>
        <p:spPr/>
        <p:txBody>
          <a:bodyPr vert="horz" lIns="91440" tIns="45720" rIns="91440" bIns="45720" rtlCol="0" anchor="t">
            <a:noAutofit/>
          </a:bodyPr>
          <a:lstStyle/>
          <a:p>
            <a:pPr marL="0" indent="0">
              <a:buNone/>
            </a:pPr>
            <a:r>
              <a:rPr lang="en-IN" sz="1800" u="sng"/>
              <a:t>Overview: Define a</a:t>
            </a:r>
            <a:r>
              <a:rPr lang="en-IN" sz="1800" u="sng">
                <a:ea typeface="+mn-lt"/>
                <a:cs typeface="+mn-lt"/>
              </a:rPr>
              <a:t>ccess permissions for the application at varying granularities.</a:t>
            </a:r>
          </a:p>
          <a:p>
            <a:pPr marL="0" indent="0">
              <a:buNone/>
            </a:pPr>
            <a:endParaRPr lang="en-IN" sz="1800" u="sng">
              <a:ea typeface="+mn-lt"/>
              <a:cs typeface="+mn-lt"/>
            </a:endParaRPr>
          </a:p>
          <a:p>
            <a:pPr marL="0" indent="0">
              <a:buNone/>
            </a:pPr>
            <a:r>
              <a:rPr lang="en-IN" sz="1800"/>
              <a:t>[10] </a:t>
            </a:r>
            <a:r>
              <a:rPr lang="en-US" sz="1800"/>
              <a:t>P. C. </a:t>
            </a:r>
            <a:r>
              <a:rPr lang="en-US" sz="1800" err="1"/>
              <a:t>Amusuo</a:t>
            </a:r>
            <a:r>
              <a:rPr lang="en-US" sz="1800"/>
              <a:t> et al. “Preventing Supply Chain Vulnerabilities in Java with a Fine-Grained Permission Manager”, </a:t>
            </a:r>
            <a:r>
              <a:rPr lang="en-US" sz="1800" err="1"/>
              <a:t>arXiv</a:t>
            </a:r>
            <a:r>
              <a:rPr lang="en-US" sz="1800"/>
              <a:t>, 2023</a:t>
            </a:r>
          </a:p>
          <a:p>
            <a:pPr lvl="1"/>
            <a:r>
              <a:rPr lang="en-US"/>
              <a:t>Map network, filesystem, and process permissions to dependency.</a:t>
            </a:r>
          </a:p>
          <a:p>
            <a:pPr marL="0" indent="0">
              <a:buNone/>
            </a:pPr>
            <a:r>
              <a:rPr lang="en-US" sz="1800"/>
              <a:t>[11] N.</a:t>
            </a:r>
            <a:r>
              <a:rPr lang="en-IN" sz="1800"/>
              <a:t> </a:t>
            </a:r>
            <a:r>
              <a:rPr lang="en-IN" sz="1800" err="1"/>
              <a:t>Vasilakis</a:t>
            </a:r>
            <a:r>
              <a:rPr lang="en-IN" sz="1800"/>
              <a:t> et al. “Preventing Dynamic Library Compromise on Node.js via RWX-Based Privilege Reduction”, </a:t>
            </a:r>
            <a:r>
              <a:rPr lang="en-US" sz="1800"/>
              <a:t>In Proceedings of the 2021 ACM SIGSAC Conference on Computer and Communications Security, 2021</a:t>
            </a:r>
            <a:endParaRPr lang="en-IN" sz="1800"/>
          </a:p>
          <a:p>
            <a:pPr lvl="1"/>
            <a:r>
              <a:rPr lang="en-IN"/>
              <a:t>Map read, write, execute permissions to each field and method.</a:t>
            </a:r>
            <a:endParaRPr lang="en-US"/>
          </a:p>
          <a:p>
            <a:pPr marL="0" indent="0">
              <a:buNone/>
            </a:pPr>
            <a:r>
              <a:rPr lang="en-US" sz="1800"/>
              <a:t>[12] </a:t>
            </a:r>
            <a:r>
              <a:rPr lang="en-IN" sz="1800"/>
              <a:t>Y. Xu et al. “SWAT4J: Generating System Call Allowlist for Java Container Attack Surface Reduction”, </a:t>
            </a:r>
            <a:r>
              <a:rPr lang="en-US" sz="1800"/>
              <a:t>IEEE International Conference on Software Analysis, Evolution and Reengineering, 2024</a:t>
            </a:r>
            <a:endParaRPr lang="en-IN" sz="1800"/>
          </a:p>
          <a:p>
            <a:pPr lvl="1"/>
            <a:r>
              <a:rPr lang="en-IN"/>
              <a:t>Restrict invocation of system calls at runtime for different containers.</a:t>
            </a:r>
          </a:p>
          <a:p>
            <a:pPr lvl="1"/>
            <a:endParaRPr lang="en-IN"/>
          </a:p>
          <a:p>
            <a:pPr marL="0" indent="0">
              <a:buNone/>
            </a:pPr>
            <a:r>
              <a:rPr lang="en-IN" sz="1800">
                <a:highlight>
                  <a:srgbClr val="FFFF00"/>
                </a:highlight>
              </a:rPr>
              <a:t>Shortcomings: 1) Setting permissions are susceptible to privilege escalation. 2) Requires modification to runtime, </a:t>
            </a:r>
            <a:r>
              <a:rPr lang="en-IN" sz="1800" err="1">
                <a:highlight>
                  <a:srgbClr val="FFFF00"/>
                </a:highlight>
              </a:rPr>
              <a:t>eg</a:t>
            </a:r>
            <a:r>
              <a:rPr lang="en-IN" sz="1800">
                <a:highlight>
                  <a:srgbClr val="FFFF00"/>
                </a:highlight>
              </a:rPr>
              <a:t>, JVM, node.js.</a:t>
            </a:r>
          </a:p>
        </p:txBody>
      </p:sp>
      <p:sp>
        <p:nvSpPr>
          <p:cNvPr id="4" name="Date Placeholder 3">
            <a:extLst>
              <a:ext uri="{FF2B5EF4-FFF2-40B4-BE49-F238E27FC236}">
                <a16:creationId xmlns:a16="http://schemas.microsoft.com/office/drawing/2014/main" id="{62EA46A5-09BB-252B-DD58-889924AC4BA9}"/>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D0D259CF-DA58-C411-98CA-9FC33464EAFC}"/>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B6F72834-60E4-A271-EA1E-2BB5F2B12AC8}"/>
              </a:ext>
            </a:extLst>
          </p:cNvPr>
          <p:cNvSpPr>
            <a:spLocks noGrp="1"/>
          </p:cNvSpPr>
          <p:nvPr>
            <p:ph type="sldNum" sz="quarter" idx="12"/>
          </p:nvPr>
        </p:nvSpPr>
        <p:spPr/>
        <p:txBody>
          <a:bodyPr/>
          <a:lstStyle/>
          <a:p>
            <a:fld id="{B716C8F4-20CD-364A-8A8E-DE130115B178}" type="slidenum">
              <a:rPr lang="sv-SE" smtClean="0"/>
              <a:t>14</a:t>
            </a:fld>
            <a:endParaRPr lang="sv-SE"/>
          </a:p>
        </p:txBody>
      </p:sp>
    </p:spTree>
    <p:extLst>
      <p:ext uri="{BB962C8B-B14F-4D97-AF65-F5344CB8AC3E}">
        <p14:creationId xmlns:p14="http://schemas.microsoft.com/office/powerpoint/2010/main" val="313734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1818-70B5-8D3F-634D-AC459F4F11EF}"/>
              </a:ext>
            </a:extLst>
          </p:cNvPr>
          <p:cNvSpPr>
            <a:spLocks noGrp="1"/>
          </p:cNvSpPr>
          <p:nvPr>
            <p:ph type="title"/>
          </p:nvPr>
        </p:nvSpPr>
        <p:spPr/>
        <p:txBody>
          <a:bodyPr/>
          <a:lstStyle/>
          <a:p>
            <a:r>
              <a:rPr lang="sv-SE"/>
              <a:t>Related Work</a:t>
            </a:r>
            <a:r>
              <a:rPr lang="en-IN"/>
              <a:t>: Compartmentalization</a:t>
            </a:r>
            <a:endParaRPr lang="hi-IN"/>
          </a:p>
        </p:txBody>
      </p:sp>
      <p:sp>
        <p:nvSpPr>
          <p:cNvPr id="3" name="Content Placeholder 2">
            <a:extLst>
              <a:ext uri="{FF2B5EF4-FFF2-40B4-BE49-F238E27FC236}">
                <a16:creationId xmlns:a16="http://schemas.microsoft.com/office/drawing/2014/main" id="{1A2949D0-84D6-C850-E68C-611224519835}"/>
              </a:ext>
            </a:extLst>
          </p:cNvPr>
          <p:cNvSpPr>
            <a:spLocks noGrp="1"/>
          </p:cNvSpPr>
          <p:nvPr>
            <p:ph idx="1"/>
          </p:nvPr>
        </p:nvSpPr>
        <p:spPr/>
        <p:txBody>
          <a:bodyPr vert="horz" lIns="91440" tIns="45720" rIns="91440" bIns="45720" rtlCol="0" anchor="t">
            <a:noAutofit/>
          </a:bodyPr>
          <a:lstStyle/>
          <a:p>
            <a:pPr marL="0" indent="0">
              <a:buNone/>
            </a:pPr>
            <a:r>
              <a:rPr lang="en-IN" sz="1800" u="sng">
                <a:ea typeface="+mn-lt"/>
                <a:cs typeface="+mn-lt"/>
              </a:rPr>
              <a:t>Overview: Different parts of an application are executed in different protection domains</a:t>
            </a:r>
            <a:br>
              <a:rPr lang="en-IN" sz="1800">
                <a:ea typeface="+mn-lt"/>
                <a:cs typeface="+mn-lt"/>
              </a:rPr>
            </a:br>
            <a:endParaRPr lang="en-IN" sz="1800">
              <a:ea typeface="+mn-lt"/>
              <a:cs typeface="+mn-lt"/>
            </a:endParaRPr>
          </a:p>
          <a:p>
            <a:pPr marL="0" indent="0">
              <a:buNone/>
            </a:pPr>
            <a:r>
              <a:rPr lang="en-IN" sz="1800" u="sng">
                <a:ea typeface="+mn-lt"/>
                <a:cs typeface="+mn-lt"/>
              </a:rPr>
              <a:t>Hardware level compartmentalization</a:t>
            </a:r>
          </a:p>
          <a:p>
            <a:pPr marL="0" indent="0">
              <a:buNone/>
            </a:pPr>
            <a:r>
              <a:rPr lang="en-IN" sz="1800"/>
              <a:t>[13] J. Jiang et al. “Uranus: Simple, Efficient SGX Programming and its Applications”, </a:t>
            </a:r>
            <a:r>
              <a:rPr lang="en-US" sz="1800"/>
              <a:t>Proceedings of the 15th ACM Asia Conference on Computer and Communications Security, 2020</a:t>
            </a:r>
            <a:endParaRPr lang="en-IN" sz="1800"/>
          </a:p>
          <a:p>
            <a:pPr lvl="1"/>
            <a:r>
              <a:rPr lang="en-US"/>
              <a:t>Proposes API to run code on Intel Software Guard Extensions which is also called an enclave in CPU.</a:t>
            </a:r>
          </a:p>
          <a:p>
            <a:pPr marL="0" indent="0">
              <a:buNone/>
            </a:pPr>
            <a:r>
              <a:rPr lang="en-US" sz="1800" u="sng"/>
              <a:t>Software level compartmentalization</a:t>
            </a:r>
          </a:p>
          <a:p>
            <a:pPr marL="0" indent="0">
              <a:buNone/>
            </a:pPr>
            <a:r>
              <a:rPr lang="en-US" sz="1800"/>
              <a:t>[14] C. Song et al. “Exploiting and Protecting Dynamic Code Generation”, Network and Distributed System Security Symposium, 2015</a:t>
            </a:r>
          </a:p>
          <a:p>
            <a:pPr lvl="1"/>
            <a:r>
              <a:rPr lang="en-IN"/>
              <a:t>Enables to run trusted and untrusted parts in different processes.</a:t>
            </a:r>
          </a:p>
          <a:p>
            <a:pPr lvl="1"/>
            <a:endParaRPr lang="en-IN"/>
          </a:p>
          <a:p>
            <a:pPr marL="0" indent="0">
              <a:buNone/>
            </a:pPr>
            <a:r>
              <a:rPr lang="en-IN">
                <a:highlight>
                  <a:srgbClr val="FFFF00"/>
                </a:highlight>
              </a:rPr>
              <a:t>Shortcomings: 1) Requires manual work to split code. 2) Context switch overhead could be high.</a:t>
            </a:r>
            <a:endParaRPr lang="en-US">
              <a:highlight>
                <a:srgbClr val="FFFF00"/>
              </a:highlight>
            </a:endParaRPr>
          </a:p>
        </p:txBody>
      </p:sp>
      <p:sp>
        <p:nvSpPr>
          <p:cNvPr id="4" name="Date Placeholder 3">
            <a:extLst>
              <a:ext uri="{FF2B5EF4-FFF2-40B4-BE49-F238E27FC236}">
                <a16:creationId xmlns:a16="http://schemas.microsoft.com/office/drawing/2014/main" id="{62EA46A5-09BB-252B-DD58-889924AC4BA9}"/>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D0D259CF-DA58-C411-98CA-9FC33464EAFC}"/>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B6F72834-60E4-A271-EA1E-2BB5F2B12AC8}"/>
              </a:ext>
            </a:extLst>
          </p:cNvPr>
          <p:cNvSpPr>
            <a:spLocks noGrp="1"/>
          </p:cNvSpPr>
          <p:nvPr>
            <p:ph type="sldNum" sz="quarter" idx="12"/>
          </p:nvPr>
        </p:nvSpPr>
        <p:spPr/>
        <p:txBody>
          <a:bodyPr/>
          <a:lstStyle/>
          <a:p>
            <a:fld id="{B716C8F4-20CD-364A-8A8E-DE130115B178}" type="slidenum">
              <a:rPr lang="sv-SE" smtClean="0"/>
              <a:t>15</a:t>
            </a:fld>
            <a:endParaRPr lang="sv-SE"/>
          </a:p>
        </p:txBody>
      </p:sp>
    </p:spTree>
    <p:extLst>
      <p:ext uri="{BB962C8B-B14F-4D97-AF65-F5344CB8AC3E}">
        <p14:creationId xmlns:p14="http://schemas.microsoft.com/office/powerpoint/2010/main" val="25647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5269-38A7-2558-CCBF-DA391C0BDC65}"/>
              </a:ext>
            </a:extLst>
          </p:cNvPr>
          <p:cNvSpPr>
            <a:spLocks noGrp="1"/>
          </p:cNvSpPr>
          <p:nvPr>
            <p:ph type="title"/>
          </p:nvPr>
        </p:nvSpPr>
        <p:spPr/>
        <p:txBody>
          <a:bodyPr/>
          <a:lstStyle/>
          <a:p>
            <a:r>
              <a:rPr lang="sv-SE"/>
              <a:t>Related Work</a:t>
            </a:r>
            <a:r>
              <a:rPr lang="en-IN"/>
              <a:t>: Integrity Measurement</a:t>
            </a:r>
            <a:endParaRPr lang="hi-IN"/>
          </a:p>
        </p:txBody>
      </p:sp>
      <p:sp>
        <p:nvSpPr>
          <p:cNvPr id="3" name="Content Placeholder 2">
            <a:extLst>
              <a:ext uri="{FF2B5EF4-FFF2-40B4-BE49-F238E27FC236}">
                <a16:creationId xmlns:a16="http://schemas.microsoft.com/office/drawing/2014/main" id="{0BEBE2AF-FBFB-F7C7-BE11-C88C5D8FFE3F}"/>
              </a:ext>
            </a:extLst>
          </p:cNvPr>
          <p:cNvSpPr>
            <a:spLocks noGrp="1"/>
          </p:cNvSpPr>
          <p:nvPr>
            <p:ph idx="1"/>
          </p:nvPr>
        </p:nvSpPr>
        <p:spPr/>
        <p:txBody>
          <a:bodyPr/>
          <a:lstStyle/>
          <a:p>
            <a:pPr marL="0" indent="0">
              <a:buNone/>
            </a:pPr>
            <a:r>
              <a:rPr lang="sv-SE" sz="1800"/>
              <a:t>Overview</a:t>
            </a:r>
            <a:r>
              <a:rPr lang="en-IN" sz="1800"/>
              <a:t>: Measuring application in terms of its side effects, memory, or any kind of execution </a:t>
            </a:r>
            <a:r>
              <a:rPr lang="en-IN" sz="1800" err="1"/>
              <a:t>behavior</a:t>
            </a:r>
            <a:r>
              <a:rPr lang="en-IN" sz="1800"/>
              <a:t>.</a:t>
            </a:r>
          </a:p>
          <a:p>
            <a:pPr marL="0" indent="0">
              <a:buNone/>
            </a:pPr>
            <a:endParaRPr lang="en-IN" sz="1800"/>
          </a:p>
          <a:p>
            <a:pPr marL="0" indent="0">
              <a:buNone/>
            </a:pPr>
            <a:r>
              <a:rPr lang="en-IN" sz="1800" u="sng">
                <a:ea typeface="+mn-lt"/>
                <a:cs typeface="+mn-lt"/>
              </a:rPr>
              <a:t>Manual verification of integrity</a:t>
            </a:r>
          </a:p>
          <a:p>
            <a:pPr marL="0" indent="0">
              <a:buNone/>
            </a:pPr>
            <a:r>
              <a:rPr lang="en-IN" sz="1800"/>
              <a:t>[15] </a:t>
            </a:r>
            <a:r>
              <a:rPr lang="en-US" sz="1800"/>
              <a:t>H. Ba et al. “RIM4J: An Architecture for Language-Supported Runtime Measurement against Malicious Bytecode in Cloud Computing”, Information Technology and Its Applications, 2021</a:t>
            </a:r>
          </a:p>
          <a:p>
            <a:pPr lvl="1"/>
            <a:r>
              <a:rPr lang="en-US"/>
              <a:t>Support for user to query the application for measurement and then subsequent verification.</a:t>
            </a:r>
          </a:p>
          <a:p>
            <a:pPr marL="0" indent="0">
              <a:buNone/>
            </a:pPr>
            <a:r>
              <a:rPr lang="en-US" sz="1800" u="sng"/>
              <a:t>Automated verification of integrity</a:t>
            </a:r>
          </a:p>
          <a:p>
            <a:pPr marL="0" indent="0">
              <a:buNone/>
            </a:pPr>
            <a:r>
              <a:rPr lang="en-US" sz="1800"/>
              <a:t>[16] X. Wang et al. “RSDS: Getting System Call Whitelist for Container Through Dynamic and Static Analysis”, IEEE International Conference on Cloud Computing, 2020 </a:t>
            </a:r>
          </a:p>
          <a:p>
            <a:pPr lvl="1"/>
            <a:r>
              <a:rPr lang="en-US"/>
              <a:t>Keeps a track of the allowlist of system calls that can be invoked.</a:t>
            </a:r>
            <a:endParaRPr lang="en-IN" sz="1800"/>
          </a:p>
          <a:p>
            <a:pPr marL="0" indent="0">
              <a:buNone/>
            </a:pPr>
            <a:r>
              <a:rPr lang="en-IN" sz="1800">
                <a:highlight>
                  <a:srgbClr val="FFFF00"/>
                </a:highlight>
              </a:rPr>
              <a:t>Shortcomings: 1) Manual work of verifying integrity.</a:t>
            </a:r>
          </a:p>
          <a:p>
            <a:pPr marL="0" indent="0">
              <a:buNone/>
            </a:pPr>
            <a:endParaRPr lang="en-IN" sz="1800">
              <a:highlight>
                <a:srgbClr val="FFFF00"/>
              </a:highlight>
            </a:endParaRPr>
          </a:p>
          <a:p>
            <a:pPr marL="0" indent="0" algn="ctr">
              <a:buNone/>
            </a:pPr>
            <a:r>
              <a:rPr lang="en-IN" b="1"/>
              <a:t>SBOM.exe falls under this category. It is the first automated tool for Java.</a:t>
            </a:r>
          </a:p>
        </p:txBody>
      </p:sp>
      <p:sp>
        <p:nvSpPr>
          <p:cNvPr id="4" name="Date Placeholder 3">
            <a:extLst>
              <a:ext uri="{FF2B5EF4-FFF2-40B4-BE49-F238E27FC236}">
                <a16:creationId xmlns:a16="http://schemas.microsoft.com/office/drawing/2014/main" id="{AC9888AC-6979-66D4-4EAB-A7935AEE11B5}"/>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F4691F71-AE60-3B23-4C8F-F56C9FDD6552}"/>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656B5658-64CB-29F7-29CB-F6EF7530F722}"/>
              </a:ext>
            </a:extLst>
          </p:cNvPr>
          <p:cNvSpPr>
            <a:spLocks noGrp="1"/>
          </p:cNvSpPr>
          <p:nvPr>
            <p:ph type="sldNum" sz="quarter" idx="12"/>
          </p:nvPr>
        </p:nvSpPr>
        <p:spPr/>
        <p:txBody>
          <a:bodyPr/>
          <a:lstStyle/>
          <a:p>
            <a:fld id="{B716C8F4-20CD-364A-8A8E-DE130115B178}" type="slidenum">
              <a:rPr lang="sv-SE" smtClean="0"/>
              <a:t>16</a:t>
            </a:fld>
            <a:endParaRPr lang="sv-SE"/>
          </a:p>
        </p:txBody>
      </p:sp>
      <p:sp>
        <p:nvSpPr>
          <p:cNvPr id="9" name="Rectangle: Rounded Corners 8">
            <a:extLst>
              <a:ext uri="{FF2B5EF4-FFF2-40B4-BE49-F238E27FC236}">
                <a16:creationId xmlns:a16="http://schemas.microsoft.com/office/drawing/2014/main" id="{3D29F904-B1E1-BE85-1E51-1E666BCAB4A5}"/>
              </a:ext>
            </a:extLst>
          </p:cNvPr>
          <p:cNvSpPr/>
          <p:nvPr/>
        </p:nvSpPr>
        <p:spPr>
          <a:xfrm>
            <a:off x="1749859" y="5420616"/>
            <a:ext cx="8709824" cy="434175"/>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a:p>
        </p:txBody>
      </p:sp>
    </p:spTree>
    <p:extLst>
      <p:ext uri="{BB962C8B-B14F-4D97-AF65-F5344CB8AC3E}">
        <p14:creationId xmlns:p14="http://schemas.microsoft.com/office/powerpoint/2010/main" val="245293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D423-8002-3E72-9874-62087FD882D7}"/>
              </a:ext>
            </a:extLst>
          </p:cNvPr>
          <p:cNvSpPr>
            <a:spLocks noGrp="1"/>
          </p:cNvSpPr>
          <p:nvPr>
            <p:ph type="title"/>
          </p:nvPr>
        </p:nvSpPr>
        <p:spPr/>
        <p:txBody>
          <a:bodyPr/>
          <a:lstStyle/>
          <a:p>
            <a:r>
              <a:rPr lang="en-US"/>
              <a:t>Related Work: Some more work on security </a:t>
            </a:r>
            <a:endParaRPr lang="hi-IN"/>
          </a:p>
        </p:txBody>
      </p:sp>
      <p:sp>
        <p:nvSpPr>
          <p:cNvPr id="3" name="Content Placeholder 2">
            <a:extLst>
              <a:ext uri="{FF2B5EF4-FFF2-40B4-BE49-F238E27FC236}">
                <a16:creationId xmlns:a16="http://schemas.microsoft.com/office/drawing/2014/main" id="{BFD253AA-F27A-B04F-FCE0-510BFCAB02CC}"/>
              </a:ext>
            </a:extLst>
          </p:cNvPr>
          <p:cNvSpPr>
            <a:spLocks noGrp="1"/>
          </p:cNvSpPr>
          <p:nvPr>
            <p:ph idx="1"/>
          </p:nvPr>
        </p:nvSpPr>
        <p:spPr/>
        <p:txBody>
          <a:bodyPr/>
          <a:lstStyle/>
          <a:p>
            <a:r>
              <a:rPr lang="en-US"/>
              <a:t>Control Flow Integrity: checking that the application executes according to the control flow graph as intended.</a:t>
            </a:r>
          </a:p>
          <a:p>
            <a:pPr lvl="1"/>
            <a:r>
              <a:rPr lang="en-US"/>
              <a:t>[17] N. </a:t>
            </a:r>
            <a:r>
              <a:rPr lang="en-US" err="1"/>
              <a:t>Burow</a:t>
            </a:r>
            <a:r>
              <a:rPr lang="en-US"/>
              <a:t> et al. “Control-Flow Integrity: Precision, Security, and Performance”, ACM Computing Surveys (CSUR), 2017</a:t>
            </a:r>
          </a:p>
          <a:p>
            <a:pPr marL="457200" lvl="1" indent="0">
              <a:buNone/>
            </a:pPr>
            <a:endParaRPr lang="en-US"/>
          </a:p>
          <a:p>
            <a:r>
              <a:rPr lang="en-US"/>
              <a:t>Oblivious Hashing: a technique where the side effects of executed code are verified.</a:t>
            </a:r>
          </a:p>
          <a:p>
            <a:pPr lvl="1"/>
            <a:r>
              <a:rPr lang="en-IN"/>
              <a:t>[18] </a:t>
            </a:r>
            <a:r>
              <a:rPr lang="en-US"/>
              <a:t>M. </a:t>
            </a:r>
            <a:r>
              <a:rPr lang="en-US" err="1"/>
              <a:t>Ahmadvand</a:t>
            </a:r>
            <a:r>
              <a:rPr lang="en-US"/>
              <a:t>, et al. “Practical Integrity Protection with Oblivious Hashing,” in Proceedings of the 34th Annual Computer Security Applications Conference, ser. ACSAC ’18, 2018</a:t>
            </a:r>
          </a:p>
          <a:p>
            <a:pPr marL="457200" lvl="1" indent="0">
              <a:buNone/>
            </a:pPr>
            <a:endParaRPr lang="en-IN"/>
          </a:p>
          <a:p>
            <a:r>
              <a:rPr lang="en-IN"/>
              <a:t>Deserialization Attacks: </a:t>
            </a:r>
            <a:r>
              <a:rPr lang="en-US"/>
              <a:t>attacker sends a serialized object to the application and expects the application to deserialize it.</a:t>
            </a:r>
          </a:p>
          <a:p>
            <a:pPr lvl="1"/>
            <a:r>
              <a:rPr lang="en-US"/>
              <a:t>[19] I. </a:t>
            </a:r>
            <a:r>
              <a:rPr lang="en-US" err="1"/>
              <a:t>Sayar</a:t>
            </a:r>
            <a:r>
              <a:rPr lang="en-US"/>
              <a:t> et al. “An In-depth Study of Java Deserialization Remote-Code Execution Exploits and Vulnerabilities,” ACM Transactions on Software Engineering and Methodology, 2023</a:t>
            </a:r>
            <a:endParaRPr lang="hi-IN"/>
          </a:p>
        </p:txBody>
      </p:sp>
      <p:sp>
        <p:nvSpPr>
          <p:cNvPr id="4" name="Date Placeholder 3">
            <a:extLst>
              <a:ext uri="{FF2B5EF4-FFF2-40B4-BE49-F238E27FC236}">
                <a16:creationId xmlns:a16="http://schemas.microsoft.com/office/drawing/2014/main" id="{E4140BAF-BF71-4F90-FBA1-89DA72449C1D}"/>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295BC02E-8A8B-3585-675A-5FBC7C3C3788}"/>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79E56CE3-4AAF-D09B-F090-C4898457A5A9}"/>
              </a:ext>
            </a:extLst>
          </p:cNvPr>
          <p:cNvSpPr>
            <a:spLocks noGrp="1"/>
          </p:cNvSpPr>
          <p:nvPr>
            <p:ph type="sldNum" sz="quarter" idx="12"/>
          </p:nvPr>
        </p:nvSpPr>
        <p:spPr/>
        <p:txBody>
          <a:bodyPr/>
          <a:lstStyle/>
          <a:p>
            <a:fld id="{B716C8F4-20CD-364A-8A8E-DE130115B178}" type="slidenum">
              <a:rPr lang="sv-SE" smtClean="0"/>
              <a:t>17</a:t>
            </a:fld>
            <a:endParaRPr lang="sv-SE"/>
          </a:p>
        </p:txBody>
      </p:sp>
    </p:spTree>
    <p:extLst>
      <p:ext uri="{BB962C8B-B14F-4D97-AF65-F5344CB8AC3E}">
        <p14:creationId xmlns:p14="http://schemas.microsoft.com/office/powerpoint/2010/main" val="288440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7EA7A-EB13-21D0-B2BE-F31CC48941B2}"/>
              </a:ext>
            </a:extLst>
          </p:cNvPr>
          <p:cNvSpPr>
            <a:spLocks noGrp="1"/>
          </p:cNvSpPr>
          <p:nvPr>
            <p:ph type="title"/>
          </p:nvPr>
        </p:nvSpPr>
        <p:spPr/>
        <p:txBody>
          <a:bodyPr/>
          <a:lstStyle/>
          <a:p>
            <a:r>
              <a:rPr lang="sv-SE"/>
              <a:t>Expectations from new approach</a:t>
            </a:r>
          </a:p>
        </p:txBody>
      </p:sp>
      <p:sp>
        <p:nvSpPr>
          <p:cNvPr id="3" name="Platshållare för innehåll 2">
            <a:extLst>
              <a:ext uri="{FF2B5EF4-FFF2-40B4-BE49-F238E27FC236}">
                <a16:creationId xmlns:a16="http://schemas.microsoft.com/office/drawing/2014/main" id="{811ED568-E3AB-2D45-04C5-21921CBEAC62}"/>
              </a:ext>
            </a:extLst>
          </p:cNvPr>
          <p:cNvSpPr>
            <a:spLocks noGrp="1"/>
          </p:cNvSpPr>
          <p:nvPr>
            <p:ph type="body" idx="1"/>
          </p:nvPr>
        </p:nvSpPr>
        <p:spPr>
          <a:xfrm>
            <a:off x="6276977" y="2781565"/>
            <a:ext cx="5314951" cy="863600"/>
          </a:xfrm>
        </p:spPr>
        <p:txBody>
          <a:bodyPr vert="horz" lIns="91440" tIns="45720" rIns="91440" bIns="45720" rtlCol="0" anchor="t">
            <a:noAutofit/>
          </a:bodyPr>
          <a:lstStyle/>
          <a:p>
            <a:r>
              <a:rPr lang="sv-SE"/>
              <a:t>Minimal or no</a:t>
            </a:r>
            <a:r>
              <a:rPr lang="en-IN"/>
              <a:t>-modification to the runtime itself.</a:t>
            </a:r>
            <a:endParaRPr lang="sv-SE"/>
          </a:p>
          <a:p>
            <a:endParaRPr lang="sv-SE"/>
          </a:p>
          <a:p>
            <a:r>
              <a:rPr lang="sv-SE"/>
              <a:t>Should be fully automated </a:t>
            </a:r>
            <a:r>
              <a:rPr lang="en-US"/>
              <a:t>– automatic detection and then proactive mitigation.</a:t>
            </a:r>
            <a:endParaRPr lang="sv-SE"/>
          </a:p>
          <a:p>
            <a:endParaRPr lang="sv-SE"/>
          </a:p>
          <a:p>
            <a:r>
              <a:rPr lang="sv-SE"/>
              <a:t>Minimal overhead.</a:t>
            </a:r>
          </a:p>
        </p:txBody>
      </p:sp>
      <p:sp>
        <p:nvSpPr>
          <p:cNvPr id="6" name="Platshållare för bildnummer 5">
            <a:extLst>
              <a:ext uri="{FF2B5EF4-FFF2-40B4-BE49-F238E27FC236}">
                <a16:creationId xmlns:a16="http://schemas.microsoft.com/office/drawing/2014/main" id="{9EA2B799-9E75-CA16-007D-0619DCA9AFEE}"/>
              </a:ext>
            </a:extLst>
          </p:cNvPr>
          <p:cNvSpPr>
            <a:spLocks noGrp="1"/>
          </p:cNvSpPr>
          <p:nvPr>
            <p:ph type="sldNum" sz="quarter" idx="12"/>
          </p:nvPr>
        </p:nvSpPr>
        <p:spPr/>
        <p:txBody>
          <a:bodyPr/>
          <a:lstStyle/>
          <a:p>
            <a:fld id="{B716C8F4-20CD-364A-8A8E-DE130115B178}" type="slidenum">
              <a:rPr lang="sv-SE" smtClean="0"/>
              <a:t>18</a:t>
            </a:fld>
            <a:endParaRPr lang="sv-SE"/>
          </a:p>
        </p:txBody>
      </p:sp>
      <p:sp>
        <p:nvSpPr>
          <p:cNvPr id="4" name="Platshållare för datum 3">
            <a:extLst>
              <a:ext uri="{FF2B5EF4-FFF2-40B4-BE49-F238E27FC236}">
                <a16:creationId xmlns:a16="http://schemas.microsoft.com/office/drawing/2014/main" id="{5974706F-40E8-AF14-A740-2FBEA46B4D51}"/>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0C987B8D-AD14-9ACF-DEDF-A8F7FD3BCC77}"/>
              </a:ext>
            </a:extLst>
          </p:cNvPr>
          <p:cNvSpPr>
            <a:spLocks noGrp="1"/>
          </p:cNvSpPr>
          <p:nvPr>
            <p:ph type="ftr" sz="quarter" idx="11"/>
          </p:nvPr>
        </p:nvSpPr>
        <p:spPr/>
        <p:txBody>
          <a:bodyPr/>
          <a:lstStyle/>
          <a:p>
            <a:r>
              <a:rPr lang="sv-SE"/>
              <a:t>Aman Sharma | amansha@kth.se</a:t>
            </a:r>
          </a:p>
        </p:txBody>
      </p:sp>
    </p:spTree>
    <p:extLst>
      <p:ext uri="{BB962C8B-B14F-4D97-AF65-F5344CB8AC3E}">
        <p14:creationId xmlns:p14="http://schemas.microsoft.com/office/powerpoint/2010/main" val="18570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5A66AD-AE84-0405-C862-75FFBE11FD5A}"/>
              </a:ext>
            </a:extLst>
          </p:cNvPr>
          <p:cNvSpPr>
            <a:spLocks noGrp="1"/>
          </p:cNvSpPr>
          <p:nvPr>
            <p:ph type="title"/>
          </p:nvPr>
        </p:nvSpPr>
        <p:spPr/>
        <p:txBody>
          <a:bodyPr/>
          <a:lstStyle/>
          <a:p>
            <a:r>
              <a:rPr lang="en-IN" u="sng"/>
              <a:t>Solution:</a:t>
            </a:r>
            <a:r>
              <a:rPr lang="en-IN"/>
              <a:t> </a:t>
            </a:r>
            <a:r>
              <a:rPr lang="en-IN">
                <a:highlight>
                  <a:srgbClr val="FFFF00"/>
                </a:highlight>
              </a:rPr>
              <a:t>Create an allowlist of classes</a:t>
            </a:r>
            <a:r>
              <a:rPr lang="en-IN"/>
              <a:t> and </a:t>
            </a:r>
            <a:r>
              <a:rPr lang="en-IN">
                <a:highlight>
                  <a:srgbClr val="00FFFF"/>
                </a:highlight>
              </a:rPr>
              <a:t>only load those classes</a:t>
            </a:r>
          </a:p>
        </p:txBody>
      </p:sp>
      <p:sp>
        <p:nvSpPr>
          <p:cNvPr id="8" name="Text Placeholder 7">
            <a:extLst>
              <a:ext uri="{FF2B5EF4-FFF2-40B4-BE49-F238E27FC236}">
                <a16:creationId xmlns:a16="http://schemas.microsoft.com/office/drawing/2014/main" id="{51C991AF-D3B9-33C5-24A1-9FD48DE69289}"/>
              </a:ext>
            </a:extLst>
          </p:cNvPr>
          <p:cNvSpPr>
            <a:spLocks noGrp="1"/>
          </p:cNvSpPr>
          <p:nvPr>
            <p:ph type="body" idx="1"/>
          </p:nvPr>
        </p:nvSpPr>
        <p:spPr/>
        <p:txBody>
          <a:bodyPr/>
          <a:lstStyle/>
          <a:p>
            <a:endParaRPr lang="en-IN"/>
          </a:p>
        </p:txBody>
      </p:sp>
      <p:sp>
        <p:nvSpPr>
          <p:cNvPr id="4" name="Date Placeholder 3">
            <a:extLst>
              <a:ext uri="{FF2B5EF4-FFF2-40B4-BE49-F238E27FC236}">
                <a16:creationId xmlns:a16="http://schemas.microsoft.com/office/drawing/2014/main" id="{2E391667-3477-69DE-D8E5-AB570D370799}"/>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C9450359-4A03-29B1-3B6F-66E9AB7062B1}"/>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AD27512A-72E3-4D88-C6A7-0AA6365B22F4}"/>
              </a:ext>
            </a:extLst>
          </p:cNvPr>
          <p:cNvSpPr>
            <a:spLocks noGrp="1"/>
          </p:cNvSpPr>
          <p:nvPr>
            <p:ph type="sldNum" sz="quarter" idx="12"/>
          </p:nvPr>
        </p:nvSpPr>
        <p:spPr/>
        <p:txBody>
          <a:bodyPr/>
          <a:lstStyle/>
          <a:p>
            <a:fld id="{B716C8F4-20CD-364A-8A8E-DE130115B178}" type="slidenum">
              <a:rPr lang="sv-SE" smtClean="0"/>
              <a:t>19</a:t>
            </a:fld>
            <a:endParaRPr lang="sv-SE"/>
          </a:p>
        </p:txBody>
      </p:sp>
    </p:spTree>
    <p:extLst>
      <p:ext uri="{BB962C8B-B14F-4D97-AF65-F5344CB8AC3E}">
        <p14:creationId xmlns:p14="http://schemas.microsoft.com/office/powerpoint/2010/main" val="207282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F8371A-7FE0-EC36-F4D3-7036CE2E3B44}"/>
              </a:ext>
            </a:extLst>
          </p:cNvPr>
          <p:cNvSpPr>
            <a:spLocks noGrp="1"/>
          </p:cNvSpPr>
          <p:nvPr>
            <p:ph type="title"/>
          </p:nvPr>
        </p:nvSpPr>
        <p:spPr/>
        <p:txBody>
          <a:bodyPr/>
          <a:lstStyle/>
          <a:p>
            <a:r>
              <a:rPr lang="sv-SE"/>
              <a:t>Outline</a:t>
            </a:r>
            <a:endParaRPr lang="hi-IN"/>
          </a:p>
        </p:txBody>
      </p:sp>
      <p:sp>
        <p:nvSpPr>
          <p:cNvPr id="8" name="Content Placeholder 7">
            <a:extLst>
              <a:ext uri="{FF2B5EF4-FFF2-40B4-BE49-F238E27FC236}">
                <a16:creationId xmlns:a16="http://schemas.microsoft.com/office/drawing/2014/main" id="{0EEF63B0-CD4E-DC56-7562-FC8DC5976283}"/>
              </a:ext>
            </a:extLst>
          </p:cNvPr>
          <p:cNvSpPr>
            <a:spLocks noGrp="1"/>
          </p:cNvSpPr>
          <p:nvPr>
            <p:ph idx="1"/>
          </p:nvPr>
        </p:nvSpPr>
        <p:spPr/>
        <p:txBody>
          <a:bodyPr/>
          <a:lstStyle/>
          <a:p>
            <a:r>
              <a:rPr lang="en-IN"/>
              <a:t>Background about Software Supply Chain and Java</a:t>
            </a:r>
          </a:p>
          <a:p>
            <a:r>
              <a:rPr lang="sv-SE"/>
              <a:t>Demo of log4shell exploit</a:t>
            </a:r>
          </a:p>
          <a:p>
            <a:r>
              <a:rPr lang="sv-SE"/>
              <a:t>Related Work</a:t>
            </a:r>
          </a:p>
          <a:p>
            <a:r>
              <a:rPr lang="sv-SE"/>
              <a:t>Novel Tool</a:t>
            </a:r>
            <a:r>
              <a:rPr lang="en-IN"/>
              <a:t>: </a:t>
            </a:r>
            <a:r>
              <a:rPr lang="en-US">
                <a:hlinkClick r:id="rId2"/>
              </a:rPr>
              <a:t>SBOM.EXE: Countering Dynamic Code Injection based on Software Bill of Materials in Java</a:t>
            </a:r>
            <a:endParaRPr lang="en-US"/>
          </a:p>
          <a:p>
            <a:r>
              <a:rPr lang="en-US"/>
              <a:t>Demo of log4shell mitigation</a:t>
            </a:r>
          </a:p>
          <a:p>
            <a:r>
              <a:rPr lang="en-US"/>
              <a:t>Evaluation</a:t>
            </a:r>
          </a:p>
          <a:p>
            <a:r>
              <a:rPr lang="en-US"/>
              <a:t>Future Work</a:t>
            </a:r>
          </a:p>
          <a:p>
            <a:r>
              <a:rPr lang="en-US"/>
              <a:t>Conclusion</a:t>
            </a:r>
          </a:p>
          <a:p>
            <a:endParaRPr lang="en-US"/>
          </a:p>
          <a:p>
            <a:endParaRPr lang="sv-SE"/>
          </a:p>
          <a:p>
            <a:endParaRPr lang="sv-SE"/>
          </a:p>
          <a:p>
            <a:endParaRPr lang="sv-SE"/>
          </a:p>
        </p:txBody>
      </p:sp>
      <p:sp>
        <p:nvSpPr>
          <p:cNvPr id="4" name="Date Placeholder 3">
            <a:extLst>
              <a:ext uri="{FF2B5EF4-FFF2-40B4-BE49-F238E27FC236}">
                <a16:creationId xmlns:a16="http://schemas.microsoft.com/office/drawing/2014/main" id="{957529CB-19F0-8743-656B-AF8F6A64C19D}"/>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B892BCBA-B702-9038-8798-F1554C36DEF1}"/>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DAA2723A-FDD5-2117-D7EB-2F7BBCFD3104}"/>
              </a:ext>
            </a:extLst>
          </p:cNvPr>
          <p:cNvSpPr>
            <a:spLocks noGrp="1"/>
          </p:cNvSpPr>
          <p:nvPr>
            <p:ph type="sldNum" sz="quarter" idx="12"/>
          </p:nvPr>
        </p:nvSpPr>
        <p:spPr/>
        <p:txBody>
          <a:bodyPr/>
          <a:lstStyle/>
          <a:p>
            <a:fld id="{B716C8F4-20CD-364A-8A8E-DE130115B178}" type="slidenum">
              <a:rPr lang="sv-SE" smtClean="0"/>
              <a:pPr/>
              <a:t>2</a:t>
            </a:fld>
            <a:endParaRPr lang="sv-SE"/>
          </a:p>
        </p:txBody>
      </p:sp>
    </p:spTree>
    <p:extLst>
      <p:ext uri="{BB962C8B-B14F-4D97-AF65-F5344CB8AC3E}">
        <p14:creationId xmlns:p14="http://schemas.microsoft.com/office/powerpoint/2010/main" val="99635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C9CD2C-8C7E-1C98-C618-6022227FC9C1}"/>
              </a:ext>
            </a:extLst>
          </p:cNvPr>
          <p:cNvSpPr>
            <a:spLocks noGrp="1"/>
          </p:cNvSpPr>
          <p:nvPr>
            <p:ph type="title"/>
          </p:nvPr>
        </p:nvSpPr>
        <p:spPr/>
        <p:txBody>
          <a:bodyPr/>
          <a:lstStyle/>
          <a:p>
            <a:r>
              <a:rPr lang="sv-SE">
                <a:highlight>
                  <a:srgbClr val="FFFF00"/>
                </a:highlight>
              </a:rPr>
              <a:t>Step 1: Indexing</a:t>
            </a:r>
          </a:p>
        </p:txBody>
      </p:sp>
      <p:sp>
        <p:nvSpPr>
          <p:cNvPr id="13" name="Content Placeholder 12">
            <a:extLst>
              <a:ext uri="{FF2B5EF4-FFF2-40B4-BE49-F238E27FC236}">
                <a16:creationId xmlns:a16="http://schemas.microsoft.com/office/drawing/2014/main" id="{F132BABA-6274-A733-D1C1-6B83C82C2F4C}"/>
              </a:ext>
            </a:extLst>
          </p:cNvPr>
          <p:cNvSpPr>
            <a:spLocks noGrp="1"/>
          </p:cNvSpPr>
          <p:nvPr>
            <p:ph idx="1"/>
          </p:nvPr>
        </p:nvSpPr>
        <p:spPr/>
        <p:txBody>
          <a:bodyPr/>
          <a:lstStyle/>
          <a:p>
            <a:pPr marL="0" indent="0">
              <a:buNone/>
            </a:pPr>
            <a:r>
              <a:rPr lang="en-IN"/>
              <a:t>Problem: but, what to allowlist?</a:t>
            </a:r>
          </a:p>
          <a:p>
            <a:pPr marL="0" indent="0">
              <a:buNone/>
            </a:pPr>
            <a:r>
              <a:rPr lang="en-IN"/>
              <a:t>Solution: let’s go for built-in classes, source code, dependencies, and finally all the dynamic code.</a:t>
            </a:r>
            <a:endParaRPr lang="hi-IN"/>
          </a:p>
        </p:txBody>
      </p:sp>
      <p:sp>
        <p:nvSpPr>
          <p:cNvPr id="7" name="Date Placeholder 6">
            <a:extLst>
              <a:ext uri="{FF2B5EF4-FFF2-40B4-BE49-F238E27FC236}">
                <a16:creationId xmlns:a16="http://schemas.microsoft.com/office/drawing/2014/main" id="{352CE945-8086-F965-4A3E-676781905464}"/>
              </a:ext>
            </a:extLst>
          </p:cNvPr>
          <p:cNvSpPr>
            <a:spLocks noGrp="1"/>
          </p:cNvSpPr>
          <p:nvPr>
            <p:ph type="dt" sz="half" idx="10"/>
          </p:nvPr>
        </p:nvSpPr>
        <p:spPr/>
        <p:txBody>
          <a:bodyPr/>
          <a:lstStyle/>
          <a:p>
            <a:r>
              <a:rPr lang="hi-IN"/>
              <a:t>10-09-2024</a:t>
            </a:r>
            <a:endParaRPr lang="sv-SE"/>
          </a:p>
        </p:txBody>
      </p:sp>
      <p:sp>
        <p:nvSpPr>
          <p:cNvPr id="8" name="Footer Placeholder 7">
            <a:extLst>
              <a:ext uri="{FF2B5EF4-FFF2-40B4-BE49-F238E27FC236}">
                <a16:creationId xmlns:a16="http://schemas.microsoft.com/office/drawing/2014/main" id="{E3E1A2A6-09C9-2DEF-827A-237E87CFBE7C}"/>
              </a:ext>
            </a:extLst>
          </p:cNvPr>
          <p:cNvSpPr>
            <a:spLocks noGrp="1"/>
          </p:cNvSpPr>
          <p:nvPr>
            <p:ph type="ftr" sz="quarter" idx="11"/>
          </p:nvPr>
        </p:nvSpPr>
        <p:spPr/>
        <p:txBody>
          <a:bodyPr/>
          <a:lstStyle/>
          <a:p>
            <a:r>
              <a:rPr lang="sv-SE"/>
              <a:t>Aman Sharma | amansha@kth.se</a:t>
            </a:r>
          </a:p>
        </p:txBody>
      </p:sp>
      <p:sp>
        <p:nvSpPr>
          <p:cNvPr id="9" name="Slide Number Placeholder 8">
            <a:extLst>
              <a:ext uri="{FF2B5EF4-FFF2-40B4-BE49-F238E27FC236}">
                <a16:creationId xmlns:a16="http://schemas.microsoft.com/office/drawing/2014/main" id="{635F6651-CB8B-CFD3-AAC2-6A6BD307C633}"/>
              </a:ext>
            </a:extLst>
          </p:cNvPr>
          <p:cNvSpPr>
            <a:spLocks noGrp="1"/>
          </p:cNvSpPr>
          <p:nvPr>
            <p:ph type="sldNum" sz="quarter" idx="12"/>
          </p:nvPr>
        </p:nvSpPr>
        <p:spPr/>
        <p:txBody>
          <a:bodyPr/>
          <a:lstStyle/>
          <a:p>
            <a:fld id="{B716C8F4-20CD-364A-8A8E-DE130115B178}" type="slidenum">
              <a:rPr lang="sv-SE" smtClean="0"/>
              <a:t>20</a:t>
            </a:fld>
            <a:endParaRPr lang="sv-SE"/>
          </a:p>
        </p:txBody>
      </p:sp>
      <p:pic>
        <p:nvPicPr>
          <p:cNvPr id="3080" name="Picture 8">
            <a:extLst>
              <a:ext uri="{FF2B5EF4-FFF2-40B4-BE49-F238E27FC236}">
                <a16:creationId xmlns:a16="http://schemas.microsoft.com/office/drawing/2014/main" id="{7BDAD3A3-7AC0-F457-8228-8799F5274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060" y="2565582"/>
            <a:ext cx="4272545" cy="348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D0F3-C255-0AAE-1149-72E8535B23CE}"/>
              </a:ext>
            </a:extLst>
          </p:cNvPr>
          <p:cNvSpPr>
            <a:spLocks noGrp="1"/>
          </p:cNvSpPr>
          <p:nvPr>
            <p:ph type="title"/>
          </p:nvPr>
        </p:nvSpPr>
        <p:spPr/>
        <p:txBody>
          <a:bodyPr/>
          <a:lstStyle/>
          <a:p>
            <a:r>
              <a:rPr lang="en-IN">
                <a:highlight>
                  <a:srgbClr val="FFFF00"/>
                </a:highlight>
              </a:rPr>
              <a:t>Step 1: Indexing </a:t>
            </a:r>
            <a:endParaRPr lang="hi-IN">
              <a:highlight>
                <a:srgbClr val="FFFF00"/>
              </a:highlight>
            </a:endParaRPr>
          </a:p>
        </p:txBody>
      </p:sp>
      <p:sp>
        <p:nvSpPr>
          <p:cNvPr id="3" name="Content Placeholder 2">
            <a:extLst>
              <a:ext uri="{FF2B5EF4-FFF2-40B4-BE49-F238E27FC236}">
                <a16:creationId xmlns:a16="http://schemas.microsoft.com/office/drawing/2014/main" id="{D9784974-0114-B9E2-3499-64B5953BD0B4}"/>
              </a:ext>
            </a:extLst>
          </p:cNvPr>
          <p:cNvSpPr>
            <a:spLocks noGrp="1"/>
          </p:cNvSpPr>
          <p:nvPr>
            <p:ph idx="1"/>
          </p:nvPr>
        </p:nvSpPr>
        <p:spPr/>
        <p:txBody>
          <a:bodyPr/>
          <a:lstStyle/>
          <a:p>
            <a:pPr marL="0" indent="0">
              <a:buNone/>
            </a:pPr>
            <a:r>
              <a:rPr lang="en-IN"/>
              <a:t>Problem: how to index built-in classes?</a:t>
            </a:r>
          </a:p>
          <a:p>
            <a:pPr marL="0" indent="0">
              <a:buNone/>
            </a:pPr>
            <a:r>
              <a:rPr lang="en-IN"/>
              <a:t>Solution: let’s scan all classes using </a:t>
            </a:r>
            <a:r>
              <a:rPr lang="en-IN" u="sng" err="1"/>
              <a:t>classgraph</a:t>
            </a:r>
            <a:r>
              <a:rPr lang="en-IN"/>
              <a:t> [20].</a:t>
            </a:r>
          </a:p>
          <a:p>
            <a:pPr marL="0" indent="0">
              <a:buNone/>
            </a:pPr>
            <a:endParaRPr lang="en-IN"/>
          </a:p>
          <a:p>
            <a:pPr marL="0" indent="0">
              <a:buNone/>
            </a:pPr>
            <a:r>
              <a:rPr lang="en-IN"/>
              <a:t>Problem: what about source code and dependencies?</a:t>
            </a:r>
          </a:p>
          <a:p>
            <a:pPr marL="0" indent="0">
              <a:buNone/>
            </a:pPr>
            <a:r>
              <a:rPr lang="en-IN"/>
              <a:t>Solution: finally, </a:t>
            </a:r>
            <a:r>
              <a:rPr lang="en-IN" u="sng"/>
              <a:t>Software Bill of Materials</a:t>
            </a:r>
            <a:r>
              <a:rPr lang="en-IN"/>
              <a:t>, has one (now implemented) use case.</a:t>
            </a:r>
          </a:p>
          <a:p>
            <a:pPr marL="0" indent="0">
              <a:buNone/>
            </a:pPr>
            <a:endParaRPr lang="en-IN"/>
          </a:p>
          <a:p>
            <a:pPr marL="0" indent="0">
              <a:buNone/>
            </a:pPr>
            <a:r>
              <a:rPr lang="en-IN"/>
              <a:t>Problem: and code from remote source and runtime generated code?</a:t>
            </a:r>
          </a:p>
          <a:p>
            <a:pPr marL="0" indent="0">
              <a:buNone/>
            </a:pPr>
            <a:r>
              <a:rPr lang="en-IN"/>
              <a:t>Solution: if we execute the code, we can capture them. Let’s just run </a:t>
            </a:r>
            <a:r>
              <a:rPr lang="en-IN" u="sng"/>
              <a:t>tests</a:t>
            </a:r>
            <a:r>
              <a:rPr lang="en-IN"/>
              <a:t>.</a:t>
            </a:r>
            <a:endParaRPr lang="hi-IN"/>
          </a:p>
        </p:txBody>
      </p:sp>
      <p:sp>
        <p:nvSpPr>
          <p:cNvPr id="4" name="Date Placeholder 3">
            <a:extLst>
              <a:ext uri="{FF2B5EF4-FFF2-40B4-BE49-F238E27FC236}">
                <a16:creationId xmlns:a16="http://schemas.microsoft.com/office/drawing/2014/main" id="{97D9E44D-D858-6E8E-52DA-DC6C3622C987}"/>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0B9069CA-A361-4752-CC32-EF6CD7ABF6E6}"/>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4DB7C9EE-9671-A834-23E9-229E25970A0C}"/>
              </a:ext>
            </a:extLst>
          </p:cNvPr>
          <p:cNvSpPr>
            <a:spLocks noGrp="1"/>
          </p:cNvSpPr>
          <p:nvPr>
            <p:ph type="sldNum" sz="quarter" idx="12"/>
          </p:nvPr>
        </p:nvSpPr>
        <p:spPr/>
        <p:txBody>
          <a:bodyPr/>
          <a:lstStyle/>
          <a:p>
            <a:fld id="{B716C8F4-20CD-364A-8A8E-DE130115B178}" type="slidenum">
              <a:rPr lang="sv-SE" smtClean="0"/>
              <a:t>21</a:t>
            </a:fld>
            <a:endParaRPr lang="sv-SE"/>
          </a:p>
        </p:txBody>
      </p:sp>
      <p:sp>
        <p:nvSpPr>
          <p:cNvPr id="7" name="TextBox 6">
            <a:extLst>
              <a:ext uri="{FF2B5EF4-FFF2-40B4-BE49-F238E27FC236}">
                <a16:creationId xmlns:a16="http://schemas.microsoft.com/office/drawing/2014/main" id="{23C94C16-DA37-6AB5-8E42-9DED589E70F2}"/>
              </a:ext>
            </a:extLst>
          </p:cNvPr>
          <p:cNvSpPr txBox="1"/>
          <p:nvPr/>
        </p:nvSpPr>
        <p:spPr>
          <a:xfrm>
            <a:off x="567188" y="5856365"/>
            <a:ext cx="8466433" cy="276999"/>
          </a:xfrm>
          <a:prstGeom prst="rect">
            <a:avLst/>
          </a:prstGeom>
          <a:noFill/>
        </p:spPr>
        <p:txBody>
          <a:bodyPr wrap="square">
            <a:spAutoFit/>
          </a:bodyPr>
          <a:lstStyle/>
          <a:p>
            <a:r>
              <a:rPr lang="en-GB" sz="1200" b="0" i="0" u="none" strike="noStrike">
                <a:solidFill>
                  <a:schemeClr val="tx1">
                    <a:lumMod val="75000"/>
                    <a:lumOff val="25000"/>
                  </a:schemeClr>
                </a:solidFill>
                <a:effectLst/>
              </a:rPr>
              <a:t>[</a:t>
            </a:r>
            <a:r>
              <a:rPr lang="en-GB" sz="1200">
                <a:solidFill>
                  <a:schemeClr val="tx1">
                    <a:lumMod val="75000"/>
                    <a:lumOff val="25000"/>
                  </a:schemeClr>
                </a:solidFill>
              </a:rPr>
              <a:t>20</a:t>
            </a:r>
            <a:r>
              <a:rPr lang="en-GB" sz="1200" b="0" i="0" u="none" strike="noStrike">
                <a:solidFill>
                  <a:schemeClr val="tx1">
                    <a:lumMod val="75000"/>
                    <a:lumOff val="25000"/>
                  </a:schemeClr>
                </a:solidFill>
                <a:effectLst/>
              </a:rPr>
              <a:t>] </a:t>
            </a:r>
            <a:r>
              <a:rPr lang="en-IN" sz="1200">
                <a:solidFill>
                  <a:schemeClr val="tx1">
                    <a:lumMod val="75000"/>
                    <a:lumOff val="25000"/>
                  </a:schemeClr>
                </a:solidFill>
              </a:rPr>
              <a:t>L. Hutchison</a:t>
            </a:r>
            <a:r>
              <a:rPr lang="en-GB" sz="1200">
                <a:solidFill>
                  <a:schemeClr val="tx1">
                    <a:lumMod val="75000"/>
                    <a:lumOff val="25000"/>
                  </a:schemeClr>
                </a:solidFill>
              </a:rPr>
              <a:t>, </a:t>
            </a:r>
            <a:r>
              <a:rPr lang="en-GB" sz="1200" err="1">
                <a:solidFill>
                  <a:schemeClr val="tx1">
                    <a:lumMod val="75000"/>
                    <a:lumOff val="25000"/>
                  </a:schemeClr>
                </a:solidFill>
              </a:rPr>
              <a:t>Classgraph</a:t>
            </a:r>
            <a:r>
              <a:rPr lang="en-GB" sz="1200">
                <a:solidFill>
                  <a:schemeClr val="tx1">
                    <a:lumMod val="75000"/>
                    <a:lumOff val="25000"/>
                  </a:schemeClr>
                </a:solidFill>
              </a:rPr>
              <a:t>, GitHub.com, 2024 </a:t>
            </a:r>
            <a:endParaRPr lang="en-GB" sz="1200" b="1" i="0" u="none" strike="noStrike">
              <a:solidFill>
                <a:schemeClr val="tx1">
                  <a:lumMod val="75000"/>
                  <a:lumOff val="25000"/>
                </a:schemeClr>
              </a:solidFill>
              <a:effectLst/>
            </a:endParaRPr>
          </a:p>
        </p:txBody>
      </p:sp>
      <p:sp>
        <p:nvSpPr>
          <p:cNvPr id="8" name="TextBox 5">
            <a:extLst>
              <a:ext uri="{FF2B5EF4-FFF2-40B4-BE49-F238E27FC236}">
                <a16:creationId xmlns:a16="http://schemas.microsoft.com/office/drawing/2014/main" id="{707D6DFE-CA2E-B447-BC95-1C25A7BB42BE}"/>
              </a:ext>
            </a:extLst>
          </p:cNvPr>
          <p:cNvSpPr txBox="1"/>
          <p:nvPr/>
        </p:nvSpPr>
        <p:spPr>
          <a:xfrm>
            <a:off x="670202" y="4673137"/>
            <a:ext cx="3441310" cy="1021556"/>
          </a:xfrm>
          <a:prstGeom prst="roundRect">
            <a:avLst/>
          </a:prstGeom>
          <a:solidFill>
            <a:schemeClr val="bg2"/>
          </a:solidFill>
          <a:ln>
            <a:solidFill>
              <a:srgbClr val="E86A58"/>
            </a:solidFill>
          </a:ln>
        </p:spPr>
        <p:txBody>
          <a:bodyPr wrap="square" lIns="91440" tIns="45720" rIns="91440" bIns="45720" rtlCol="0" anchor="t">
            <a:spAutoFit/>
          </a:bodyPr>
          <a:lstStyle/>
          <a:p>
            <a:r>
              <a:rPr lang="en-US" err="1">
                <a:latin typeface="PT Mono"/>
              </a:rPr>
              <a:t>java.util.List</a:t>
            </a:r>
            <a:endParaRPr lang="en-US">
              <a:latin typeface="PT Mono"/>
            </a:endParaRPr>
          </a:p>
          <a:p>
            <a:r>
              <a:rPr lang="en-US">
                <a:latin typeface="PT Mono"/>
              </a:rPr>
              <a:t>org.apache.log4j.Log</a:t>
            </a:r>
          </a:p>
          <a:p>
            <a:r>
              <a:rPr lang="en-US">
                <a:latin typeface="PT Mono"/>
              </a:rPr>
              <a:t>Jdk.proxy1.$Proxy10</a:t>
            </a:r>
          </a:p>
        </p:txBody>
      </p:sp>
      <p:sp>
        <p:nvSpPr>
          <p:cNvPr id="9" name="TextBox 5">
            <a:extLst>
              <a:ext uri="{FF2B5EF4-FFF2-40B4-BE49-F238E27FC236}">
                <a16:creationId xmlns:a16="http://schemas.microsoft.com/office/drawing/2014/main" id="{0C97717B-971C-9447-EBC6-D0ECEA7B797D}"/>
              </a:ext>
            </a:extLst>
          </p:cNvPr>
          <p:cNvSpPr txBox="1"/>
          <p:nvPr/>
        </p:nvSpPr>
        <p:spPr>
          <a:xfrm>
            <a:off x="5276341" y="4673137"/>
            <a:ext cx="1335120" cy="1021556"/>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abf4834</a:t>
            </a:r>
          </a:p>
          <a:p>
            <a:r>
              <a:rPr lang="en-US">
                <a:latin typeface="PT Mono"/>
              </a:rPr>
              <a:t>8349dce</a:t>
            </a:r>
          </a:p>
          <a:p>
            <a:r>
              <a:rPr lang="en-US" err="1">
                <a:latin typeface="PT Mono"/>
              </a:rPr>
              <a:t>facaded</a:t>
            </a:r>
            <a:endParaRPr lang="en-US">
              <a:latin typeface="PT Mono"/>
            </a:endParaRPr>
          </a:p>
        </p:txBody>
      </p:sp>
      <p:cxnSp>
        <p:nvCxnSpPr>
          <p:cNvPr id="11" name="Straight Arrow Connector 10">
            <a:extLst>
              <a:ext uri="{FF2B5EF4-FFF2-40B4-BE49-F238E27FC236}">
                <a16:creationId xmlns:a16="http://schemas.microsoft.com/office/drawing/2014/main" id="{DA797CB4-E53E-475E-0A49-B339A773BBF1}"/>
              </a:ext>
            </a:extLst>
          </p:cNvPr>
          <p:cNvCxnSpPr>
            <a:stCxn id="8" idx="3"/>
            <a:endCxn id="9" idx="1"/>
          </p:cNvCxnSpPr>
          <p:nvPr/>
        </p:nvCxnSpPr>
        <p:spPr>
          <a:xfrm>
            <a:off x="4111512" y="5183915"/>
            <a:ext cx="11648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46B29F3-A5F3-2500-FF83-FFB6C203A7B3}"/>
              </a:ext>
            </a:extLst>
          </p:cNvPr>
          <p:cNvSpPr txBox="1"/>
          <p:nvPr/>
        </p:nvSpPr>
        <p:spPr>
          <a:xfrm>
            <a:off x="3891360" y="5440010"/>
            <a:ext cx="1605134" cy="646331"/>
          </a:xfrm>
          <a:prstGeom prst="rect">
            <a:avLst/>
          </a:prstGeom>
          <a:noFill/>
        </p:spPr>
        <p:txBody>
          <a:bodyPr wrap="square" rtlCol="0" anchor="ctr">
            <a:spAutoFit/>
          </a:bodyPr>
          <a:lstStyle/>
          <a:p>
            <a:pPr algn="ctr"/>
            <a:r>
              <a:rPr lang="en-US"/>
              <a:t>Checksum computation</a:t>
            </a:r>
            <a:endParaRPr lang="hi-IN"/>
          </a:p>
        </p:txBody>
      </p:sp>
      <p:sp>
        <p:nvSpPr>
          <p:cNvPr id="14" name="TextBox 5">
            <a:extLst>
              <a:ext uri="{FF2B5EF4-FFF2-40B4-BE49-F238E27FC236}">
                <a16:creationId xmlns:a16="http://schemas.microsoft.com/office/drawing/2014/main" id="{730D489E-F5FC-C68C-F911-730E0ABCC251}"/>
              </a:ext>
            </a:extLst>
          </p:cNvPr>
          <p:cNvSpPr txBox="1"/>
          <p:nvPr/>
        </p:nvSpPr>
        <p:spPr>
          <a:xfrm>
            <a:off x="7318371" y="4673137"/>
            <a:ext cx="4055712" cy="1021556"/>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 </a:t>
            </a:r>
            <a:r>
              <a:rPr lang="en-US" err="1">
                <a:solidFill>
                  <a:schemeClr val="bg1">
                    <a:lumMod val="65000"/>
                  </a:schemeClr>
                </a:solidFill>
                <a:latin typeface="PT Mono"/>
              </a:rPr>
              <a:t>allowlist.bomi</a:t>
            </a:r>
            <a:endParaRPr lang="en-US">
              <a:solidFill>
                <a:schemeClr val="bg1">
                  <a:lumMod val="65000"/>
                </a:schemeClr>
              </a:solidFill>
              <a:latin typeface="PT Mono"/>
            </a:endParaRPr>
          </a:p>
          <a:p>
            <a:r>
              <a:rPr lang="en-US">
                <a:latin typeface="PT Mono"/>
              </a:rPr>
              <a:t>A hash table of class name and checksums.</a:t>
            </a:r>
          </a:p>
        </p:txBody>
      </p:sp>
      <p:cxnSp>
        <p:nvCxnSpPr>
          <p:cNvPr id="16" name="Straight Arrow Connector 15">
            <a:extLst>
              <a:ext uri="{FF2B5EF4-FFF2-40B4-BE49-F238E27FC236}">
                <a16:creationId xmlns:a16="http://schemas.microsoft.com/office/drawing/2014/main" id="{081C85DE-02D4-B101-D4E9-29860AE79FC0}"/>
              </a:ext>
            </a:extLst>
          </p:cNvPr>
          <p:cNvCxnSpPr>
            <a:stCxn id="9" idx="3"/>
            <a:endCxn id="14" idx="1"/>
          </p:cNvCxnSpPr>
          <p:nvPr/>
        </p:nvCxnSpPr>
        <p:spPr>
          <a:xfrm>
            <a:off x="6611461" y="5183915"/>
            <a:ext cx="7069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4476DA7-1073-98AB-C7CA-1395FA09D949}"/>
              </a:ext>
            </a:extLst>
          </p:cNvPr>
          <p:cNvSpPr txBox="1"/>
          <p:nvPr/>
        </p:nvSpPr>
        <p:spPr>
          <a:xfrm>
            <a:off x="8290391" y="5810198"/>
            <a:ext cx="2254812" cy="369332"/>
          </a:xfrm>
          <a:prstGeom prst="rect">
            <a:avLst/>
          </a:prstGeom>
          <a:noFill/>
        </p:spPr>
        <p:txBody>
          <a:bodyPr wrap="square" rtlCol="0">
            <a:spAutoFit/>
          </a:bodyPr>
          <a:lstStyle/>
          <a:p>
            <a:r>
              <a:rPr lang="en-US">
                <a:highlight>
                  <a:srgbClr val="FFFF00"/>
                </a:highlight>
              </a:rPr>
              <a:t>Part 1 done </a:t>
            </a:r>
            <a:r>
              <a:rPr lang="hi-IN" b="0" i="0">
                <a:solidFill>
                  <a:srgbClr val="444444"/>
                </a:solidFill>
                <a:effectLst/>
                <a:latin typeface="Roboto" panose="020F0502020204030204" pitchFamily="2" charset="0"/>
              </a:rPr>
              <a:t>✅</a:t>
            </a:r>
            <a:endParaRPr lang="hi-IN">
              <a:highlight>
                <a:srgbClr val="FFFF00"/>
              </a:highlight>
            </a:endParaRPr>
          </a:p>
        </p:txBody>
      </p:sp>
    </p:spTree>
    <p:extLst>
      <p:ext uri="{BB962C8B-B14F-4D97-AF65-F5344CB8AC3E}">
        <p14:creationId xmlns:p14="http://schemas.microsoft.com/office/powerpoint/2010/main" val="17834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E718-BC16-AADC-9B4F-E6C16900760A}"/>
              </a:ext>
            </a:extLst>
          </p:cNvPr>
          <p:cNvSpPr>
            <a:spLocks noGrp="1"/>
          </p:cNvSpPr>
          <p:nvPr>
            <p:ph type="title"/>
          </p:nvPr>
        </p:nvSpPr>
        <p:spPr/>
        <p:txBody>
          <a:bodyPr/>
          <a:lstStyle/>
          <a:p>
            <a:r>
              <a:rPr lang="en-IN">
                <a:highlight>
                  <a:srgbClr val="00FFFF"/>
                </a:highlight>
              </a:rPr>
              <a:t>Step 2: Enforcement</a:t>
            </a:r>
            <a:endParaRPr lang="hi-IN">
              <a:highlight>
                <a:srgbClr val="00FFFF"/>
              </a:highlight>
            </a:endParaRPr>
          </a:p>
        </p:txBody>
      </p:sp>
      <p:sp>
        <p:nvSpPr>
          <p:cNvPr id="3" name="Content Placeholder 2">
            <a:extLst>
              <a:ext uri="{FF2B5EF4-FFF2-40B4-BE49-F238E27FC236}">
                <a16:creationId xmlns:a16="http://schemas.microsoft.com/office/drawing/2014/main" id="{F6CD6679-DD31-6D83-D04A-222BFD21086B}"/>
              </a:ext>
            </a:extLst>
          </p:cNvPr>
          <p:cNvSpPr>
            <a:spLocks noGrp="1"/>
          </p:cNvSpPr>
          <p:nvPr>
            <p:ph idx="1"/>
          </p:nvPr>
        </p:nvSpPr>
        <p:spPr/>
        <p:txBody>
          <a:bodyPr/>
          <a:lstStyle/>
          <a:p>
            <a:pPr marL="0" indent="0">
              <a:buNone/>
            </a:pPr>
            <a:r>
              <a:rPr lang="en-IN"/>
              <a:t>Problem: Java class is simply loaded without any integrity.</a:t>
            </a:r>
          </a:p>
          <a:p>
            <a:pPr marL="0" indent="0">
              <a:buNone/>
            </a:pPr>
            <a:r>
              <a:rPr lang="en-IN"/>
              <a:t>Solution: We intercept loading and then verify it.</a:t>
            </a:r>
            <a:endParaRPr lang="hi-IN"/>
          </a:p>
        </p:txBody>
      </p:sp>
      <p:sp>
        <p:nvSpPr>
          <p:cNvPr id="4" name="Date Placeholder 3">
            <a:extLst>
              <a:ext uri="{FF2B5EF4-FFF2-40B4-BE49-F238E27FC236}">
                <a16:creationId xmlns:a16="http://schemas.microsoft.com/office/drawing/2014/main" id="{5EB13803-3354-604B-B763-94DB9489834A}"/>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B984A208-2904-C132-751A-CE4488C4A924}"/>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E586F543-CFC4-EC9F-2D41-2DF5E7E325CD}"/>
              </a:ext>
            </a:extLst>
          </p:cNvPr>
          <p:cNvSpPr>
            <a:spLocks noGrp="1"/>
          </p:cNvSpPr>
          <p:nvPr>
            <p:ph type="sldNum" sz="quarter" idx="12"/>
          </p:nvPr>
        </p:nvSpPr>
        <p:spPr/>
        <p:txBody>
          <a:bodyPr/>
          <a:lstStyle/>
          <a:p>
            <a:fld id="{B716C8F4-20CD-364A-8A8E-DE130115B178}" type="slidenum">
              <a:rPr lang="sv-SE" smtClean="0"/>
              <a:t>22</a:t>
            </a:fld>
            <a:endParaRPr lang="sv-SE"/>
          </a:p>
        </p:txBody>
      </p:sp>
      <p:pic>
        <p:nvPicPr>
          <p:cNvPr id="10" name="Picture 9">
            <a:extLst>
              <a:ext uri="{FF2B5EF4-FFF2-40B4-BE49-F238E27FC236}">
                <a16:creationId xmlns:a16="http://schemas.microsoft.com/office/drawing/2014/main" id="{037E8E99-C4F5-B703-9F35-C66657F4655E}"/>
              </a:ext>
            </a:extLst>
          </p:cNvPr>
          <p:cNvPicPr>
            <a:picLocks noChangeAspect="1"/>
          </p:cNvPicPr>
          <p:nvPr/>
        </p:nvPicPr>
        <p:blipFill>
          <a:blip r:embed="rId2"/>
          <a:stretch>
            <a:fillRect/>
          </a:stretch>
        </p:blipFill>
        <p:spPr>
          <a:xfrm>
            <a:off x="10132654" y="188396"/>
            <a:ext cx="2055114" cy="2359429"/>
          </a:xfrm>
          <a:prstGeom prst="rect">
            <a:avLst/>
          </a:prstGeom>
        </p:spPr>
      </p:pic>
      <p:sp>
        <p:nvSpPr>
          <p:cNvPr id="11" name="Rectangle: Rounded Corners 10">
            <a:extLst>
              <a:ext uri="{FF2B5EF4-FFF2-40B4-BE49-F238E27FC236}">
                <a16:creationId xmlns:a16="http://schemas.microsoft.com/office/drawing/2014/main" id="{718CAE2C-9CFF-E0A8-2EE4-C5DF353AAC24}"/>
              </a:ext>
            </a:extLst>
          </p:cNvPr>
          <p:cNvSpPr/>
          <p:nvPr/>
        </p:nvSpPr>
        <p:spPr>
          <a:xfrm>
            <a:off x="1006764" y="2665901"/>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Java Application</a:t>
            </a:r>
            <a:endParaRPr lang="hi-IN">
              <a:solidFill>
                <a:schemeClr val="tx1"/>
              </a:solidFill>
            </a:endParaRPr>
          </a:p>
        </p:txBody>
      </p:sp>
      <p:sp>
        <p:nvSpPr>
          <p:cNvPr id="12" name="Rectangle: Rounded Corners 11">
            <a:extLst>
              <a:ext uri="{FF2B5EF4-FFF2-40B4-BE49-F238E27FC236}">
                <a16:creationId xmlns:a16="http://schemas.microsoft.com/office/drawing/2014/main" id="{E7E5611C-FBDB-3F25-C7C5-3E2BDB7A4E77}"/>
              </a:ext>
            </a:extLst>
          </p:cNvPr>
          <p:cNvSpPr/>
          <p:nvPr/>
        </p:nvSpPr>
        <p:spPr>
          <a:xfrm>
            <a:off x="1006764" y="4310505"/>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Java Virtual Machine</a:t>
            </a:r>
            <a:endParaRPr lang="hi-IN">
              <a:solidFill>
                <a:schemeClr val="tx1"/>
              </a:solidFill>
            </a:endParaRPr>
          </a:p>
        </p:txBody>
      </p:sp>
      <p:sp>
        <p:nvSpPr>
          <p:cNvPr id="14" name="Flowchart: Decision 13">
            <a:extLst>
              <a:ext uri="{FF2B5EF4-FFF2-40B4-BE49-F238E27FC236}">
                <a16:creationId xmlns:a16="http://schemas.microsoft.com/office/drawing/2014/main" id="{10FF5585-091F-5DE7-EE73-17647D763832}"/>
              </a:ext>
            </a:extLst>
          </p:cNvPr>
          <p:cNvSpPr/>
          <p:nvPr/>
        </p:nvSpPr>
        <p:spPr>
          <a:xfrm>
            <a:off x="3528547" y="3217264"/>
            <a:ext cx="2566657" cy="1059125"/>
          </a:xfrm>
          <a:prstGeom prst="flowChartDecision">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SBOM Runtime Watchdog</a:t>
            </a:r>
            <a:endParaRPr lang="hi-IN">
              <a:solidFill>
                <a:schemeClr val="tx1"/>
              </a:solidFill>
            </a:endParaRPr>
          </a:p>
        </p:txBody>
      </p:sp>
      <p:sp>
        <p:nvSpPr>
          <p:cNvPr id="35" name="TextBox 34">
            <a:extLst>
              <a:ext uri="{FF2B5EF4-FFF2-40B4-BE49-F238E27FC236}">
                <a16:creationId xmlns:a16="http://schemas.microsoft.com/office/drawing/2014/main" id="{C5CED243-F31A-7F99-F299-772282D5A181}"/>
              </a:ext>
            </a:extLst>
          </p:cNvPr>
          <p:cNvSpPr txBox="1"/>
          <p:nvPr/>
        </p:nvSpPr>
        <p:spPr>
          <a:xfrm>
            <a:off x="2516930" y="2275370"/>
            <a:ext cx="1210428" cy="646331"/>
          </a:xfrm>
          <a:prstGeom prst="rect">
            <a:avLst/>
          </a:prstGeom>
          <a:noFill/>
        </p:spPr>
        <p:txBody>
          <a:bodyPr wrap="square" rtlCol="0">
            <a:spAutoFit/>
          </a:bodyPr>
          <a:lstStyle/>
          <a:p>
            <a:r>
              <a:rPr lang="en-IN"/>
              <a:t>1) Load this class.</a:t>
            </a:r>
            <a:endParaRPr lang="hi-IN"/>
          </a:p>
        </p:txBody>
      </p:sp>
      <p:cxnSp>
        <p:nvCxnSpPr>
          <p:cNvPr id="43" name="Connector: Curved 42">
            <a:extLst>
              <a:ext uri="{FF2B5EF4-FFF2-40B4-BE49-F238E27FC236}">
                <a16:creationId xmlns:a16="http://schemas.microsoft.com/office/drawing/2014/main" id="{7040F647-BF4B-AF53-3187-84B8D6088398}"/>
              </a:ext>
            </a:extLst>
          </p:cNvPr>
          <p:cNvCxnSpPr>
            <a:stCxn id="14" idx="2"/>
            <a:endCxn id="12" idx="3"/>
          </p:cNvCxnSpPr>
          <p:nvPr/>
        </p:nvCxnSpPr>
        <p:spPr>
          <a:xfrm rot="5400000">
            <a:off x="3531880" y="3326073"/>
            <a:ext cx="329680" cy="223031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46" name="TextBox 5">
            <a:extLst>
              <a:ext uri="{FF2B5EF4-FFF2-40B4-BE49-F238E27FC236}">
                <a16:creationId xmlns:a16="http://schemas.microsoft.com/office/drawing/2014/main" id="{D9FA85B9-DD3E-496A-CAB3-67CEC1DA262B}"/>
              </a:ext>
            </a:extLst>
          </p:cNvPr>
          <p:cNvSpPr txBox="1"/>
          <p:nvPr/>
        </p:nvSpPr>
        <p:spPr>
          <a:xfrm>
            <a:off x="3065396" y="5491162"/>
            <a:ext cx="3492958" cy="715089"/>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Bill of Material Index</a:t>
            </a:r>
          </a:p>
          <a:p>
            <a:r>
              <a:rPr lang="en-US">
                <a:latin typeface="PT Mono"/>
              </a:rPr>
              <a:t>(Allowlist)</a:t>
            </a:r>
          </a:p>
        </p:txBody>
      </p:sp>
      <p:sp>
        <p:nvSpPr>
          <p:cNvPr id="47" name="TextBox 46">
            <a:extLst>
              <a:ext uri="{FF2B5EF4-FFF2-40B4-BE49-F238E27FC236}">
                <a16:creationId xmlns:a16="http://schemas.microsoft.com/office/drawing/2014/main" id="{3CC9C1A5-2E64-E6B6-10E9-8CB7765FC293}"/>
              </a:ext>
            </a:extLst>
          </p:cNvPr>
          <p:cNvSpPr txBox="1"/>
          <p:nvPr/>
        </p:nvSpPr>
        <p:spPr>
          <a:xfrm>
            <a:off x="4969755" y="4209022"/>
            <a:ext cx="1431047" cy="646331"/>
          </a:xfrm>
          <a:prstGeom prst="rect">
            <a:avLst/>
          </a:prstGeom>
          <a:noFill/>
        </p:spPr>
        <p:txBody>
          <a:bodyPr wrap="square" rtlCol="0">
            <a:spAutoFit/>
          </a:bodyPr>
          <a:lstStyle/>
          <a:p>
            <a:r>
              <a:rPr lang="en-IN"/>
              <a:t>2) Is the class there?</a:t>
            </a:r>
            <a:endParaRPr lang="hi-IN"/>
          </a:p>
        </p:txBody>
      </p:sp>
      <p:cxnSp>
        <p:nvCxnSpPr>
          <p:cNvPr id="49" name="Straight Arrow Connector 48">
            <a:extLst>
              <a:ext uri="{FF2B5EF4-FFF2-40B4-BE49-F238E27FC236}">
                <a16:creationId xmlns:a16="http://schemas.microsoft.com/office/drawing/2014/main" id="{33C69B87-362A-4E80-E162-0F7CC7AAE0A9}"/>
              </a:ext>
            </a:extLst>
          </p:cNvPr>
          <p:cNvCxnSpPr>
            <a:cxnSpLocks/>
          </p:cNvCxnSpPr>
          <p:nvPr/>
        </p:nvCxnSpPr>
        <p:spPr>
          <a:xfrm flipH="1">
            <a:off x="4890815" y="4276389"/>
            <a:ext cx="1" cy="1214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2F1AFC4D-B5BB-8FEA-A6A2-CF8A7E7A0D17}"/>
              </a:ext>
            </a:extLst>
          </p:cNvPr>
          <p:cNvCxnSpPr>
            <a:cxnSpLocks/>
          </p:cNvCxnSpPr>
          <p:nvPr/>
        </p:nvCxnSpPr>
        <p:spPr>
          <a:xfrm flipV="1">
            <a:off x="4785563" y="4276389"/>
            <a:ext cx="1" cy="1214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B9947816-A0B7-CC9A-67F1-2FFE2CA8513F}"/>
              </a:ext>
            </a:extLst>
          </p:cNvPr>
          <p:cNvSpPr txBox="1"/>
          <p:nvPr/>
        </p:nvSpPr>
        <p:spPr>
          <a:xfrm>
            <a:off x="3957304" y="5121830"/>
            <a:ext cx="821731" cy="369332"/>
          </a:xfrm>
          <a:prstGeom prst="rect">
            <a:avLst/>
          </a:prstGeom>
          <a:noFill/>
        </p:spPr>
        <p:txBody>
          <a:bodyPr wrap="square" rtlCol="0">
            <a:spAutoFit/>
          </a:bodyPr>
          <a:lstStyle/>
          <a:p>
            <a:r>
              <a:rPr lang="en-IN"/>
              <a:t>3) Yes</a:t>
            </a:r>
            <a:endParaRPr lang="hi-IN"/>
          </a:p>
        </p:txBody>
      </p:sp>
      <p:sp>
        <p:nvSpPr>
          <p:cNvPr id="54" name="TextBox 53">
            <a:extLst>
              <a:ext uri="{FF2B5EF4-FFF2-40B4-BE49-F238E27FC236}">
                <a16:creationId xmlns:a16="http://schemas.microsoft.com/office/drawing/2014/main" id="{437B504E-64A7-A6CE-26BE-2CA13568B957}"/>
              </a:ext>
            </a:extLst>
          </p:cNvPr>
          <p:cNvSpPr txBox="1"/>
          <p:nvPr/>
        </p:nvSpPr>
        <p:spPr>
          <a:xfrm>
            <a:off x="3075174" y="3890979"/>
            <a:ext cx="1210428" cy="646331"/>
          </a:xfrm>
          <a:prstGeom prst="rect">
            <a:avLst/>
          </a:prstGeom>
          <a:noFill/>
        </p:spPr>
        <p:txBody>
          <a:bodyPr wrap="square" rtlCol="0">
            <a:spAutoFit/>
          </a:bodyPr>
          <a:lstStyle/>
          <a:p>
            <a:r>
              <a:rPr lang="en-IN"/>
              <a:t>4) Can be executed.</a:t>
            </a:r>
            <a:endParaRPr lang="hi-IN"/>
          </a:p>
        </p:txBody>
      </p:sp>
      <p:pic>
        <p:nvPicPr>
          <p:cNvPr id="56" name="Picture 55" descr="A close-up of a card&#10;&#10;Description automatically generated">
            <a:extLst>
              <a:ext uri="{FF2B5EF4-FFF2-40B4-BE49-F238E27FC236}">
                <a16:creationId xmlns:a16="http://schemas.microsoft.com/office/drawing/2014/main" id="{47A14448-D946-EEFE-02D2-C55FB57BB401}"/>
              </a:ext>
            </a:extLst>
          </p:cNvPr>
          <p:cNvPicPr>
            <a:picLocks noChangeAspect="1"/>
          </p:cNvPicPr>
          <p:nvPr/>
        </p:nvPicPr>
        <p:blipFill>
          <a:blip r:embed="rId3"/>
          <a:stretch>
            <a:fillRect/>
          </a:stretch>
        </p:blipFill>
        <p:spPr>
          <a:xfrm>
            <a:off x="3613564" y="2344817"/>
            <a:ext cx="478166" cy="478166"/>
          </a:xfrm>
          <a:prstGeom prst="rect">
            <a:avLst/>
          </a:prstGeom>
        </p:spPr>
      </p:pic>
      <p:pic>
        <p:nvPicPr>
          <p:cNvPr id="58" name="Picture 57" descr="A screen shot of a phone&#10;&#10;Description automatically generated">
            <a:extLst>
              <a:ext uri="{FF2B5EF4-FFF2-40B4-BE49-F238E27FC236}">
                <a16:creationId xmlns:a16="http://schemas.microsoft.com/office/drawing/2014/main" id="{99FDC9A3-6CB0-333E-585A-ACD351095E6D}"/>
              </a:ext>
            </a:extLst>
          </p:cNvPr>
          <p:cNvPicPr>
            <a:picLocks noChangeAspect="1"/>
          </p:cNvPicPr>
          <p:nvPr/>
        </p:nvPicPr>
        <p:blipFill>
          <a:blip r:embed="rId4"/>
          <a:stretch>
            <a:fillRect/>
          </a:stretch>
        </p:blipFill>
        <p:spPr>
          <a:xfrm>
            <a:off x="3223277" y="4606068"/>
            <a:ext cx="448271" cy="481891"/>
          </a:xfrm>
          <a:prstGeom prst="rect">
            <a:avLst/>
          </a:prstGeom>
        </p:spPr>
      </p:pic>
      <p:pic>
        <p:nvPicPr>
          <p:cNvPr id="7" name="Bildobjekt 6" descr="En bild som visar text, skärmbild, programvara, design&#10;&#10;Automatiskt genererad beskrivning">
            <a:extLst>
              <a:ext uri="{FF2B5EF4-FFF2-40B4-BE49-F238E27FC236}">
                <a16:creationId xmlns:a16="http://schemas.microsoft.com/office/drawing/2014/main" id="{4B7D21D0-40BD-9BAC-431A-6E8354EA2FBF}"/>
              </a:ext>
            </a:extLst>
          </p:cNvPr>
          <p:cNvPicPr>
            <a:picLocks noChangeAspect="1"/>
          </p:cNvPicPr>
          <p:nvPr/>
        </p:nvPicPr>
        <p:blipFill>
          <a:blip r:embed="rId5"/>
          <a:stretch>
            <a:fillRect/>
          </a:stretch>
        </p:blipFill>
        <p:spPr>
          <a:xfrm>
            <a:off x="7760924" y="3089364"/>
            <a:ext cx="3699023" cy="3235843"/>
          </a:xfrm>
          <a:prstGeom prst="rect">
            <a:avLst/>
          </a:prstGeom>
        </p:spPr>
      </p:pic>
      <p:cxnSp>
        <p:nvCxnSpPr>
          <p:cNvPr id="60" name="Straight Arrow Connector 59">
            <a:extLst>
              <a:ext uri="{FF2B5EF4-FFF2-40B4-BE49-F238E27FC236}">
                <a16:creationId xmlns:a16="http://schemas.microsoft.com/office/drawing/2014/main" id="{FB0A419D-55C2-A1E5-6CEA-AFF4A485F842}"/>
              </a:ext>
            </a:extLst>
          </p:cNvPr>
          <p:cNvCxnSpPr>
            <a:stCxn id="14" idx="3"/>
            <a:endCxn id="7" idx="1"/>
          </p:cNvCxnSpPr>
          <p:nvPr/>
        </p:nvCxnSpPr>
        <p:spPr>
          <a:xfrm>
            <a:off x="6095204" y="3746827"/>
            <a:ext cx="1665720" cy="960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85872E03-D2BB-0245-34B5-0D7574B10EDF}"/>
              </a:ext>
            </a:extLst>
          </p:cNvPr>
          <p:cNvSpPr txBox="1"/>
          <p:nvPr/>
        </p:nvSpPr>
        <p:spPr>
          <a:xfrm>
            <a:off x="6171998" y="2942187"/>
            <a:ext cx="1509986" cy="923330"/>
          </a:xfrm>
          <a:prstGeom prst="rect">
            <a:avLst/>
          </a:prstGeom>
          <a:noFill/>
        </p:spPr>
        <p:txBody>
          <a:bodyPr wrap="square" rtlCol="0">
            <a:spAutoFit/>
          </a:bodyPr>
          <a:lstStyle/>
          <a:p>
            <a:r>
              <a:rPr lang="en-IN"/>
              <a:t>4) Terminate and log incident</a:t>
            </a:r>
            <a:endParaRPr lang="hi-IN"/>
          </a:p>
        </p:txBody>
      </p:sp>
      <p:sp>
        <p:nvSpPr>
          <p:cNvPr id="65" name="TextBox 64">
            <a:extLst>
              <a:ext uri="{FF2B5EF4-FFF2-40B4-BE49-F238E27FC236}">
                <a16:creationId xmlns:a16="http://schemas.microsoft.com/office/drawing/2014/main" id="{7FFD8A5E-D669-DE49-009A-C03A093E3C23}"/>
              </a:ext>
            </a:extLst>
          </p:cNvPr>
          <p:cNvSpPr txBox="1"/>
          <p:nvPr/>
        </p:nvSpPr>
        <p:spPr>
          <a:xfrm>
            <a:off x="8681612" y="2592132"/>
            <a:ext cx="2254812" cy="369332"/>
          </a:xfrm>
          <a:prstGeom prst="rect">
            <a:avLst/>
          </a:prstGeom>
          <a:noFill/>
        </p:spPr>
        <p:txBody>
          <a:bodyPr wrap="square" rtlCol="0">
            <a:spAutoFit/>
          </a:bodyPr>
          <a:lstStyle/>
          <a:p>
            <a:r>
              <a:rPr lang="en-US">
                <a:highlight>
                  <a:srgbClr val="FFFF00"/>
                </a:highlight>
              </a:rPr>
              <a:t>Part 2 done </a:t>
            </a:r>
            <a:r>
              <a:rPr lang="hi-IN" b="0" i="0">
                <a:solidFill>
                  <a:srgbClr val="444444"/>
                </a:solidFill>
                <a:effectLst/>
                <a:latin typeface="Roboto" panose="020F0502020204030204" pitchFamily="2" charset="0"/>
              </a:rPr>
              <a:t>✅</a:t>
            </a:r>
            <a:endParaRPr lang="hi-IN">
              <a:highlight>
                <a:srgbClr val="FFFF00"/>
              </a:highlight>
            </a:endParaRPr>
          </a:p>
        </p:txBody>
      </p:sp>
      <p:cxnSp>
        <p:nvCxnSpPr>
          <p:cNvPr id="71" name="Connector: Curved 70">
            <a:extLst>
              <a:ext uri="{FF2B5EF4-FFF2-40B4-BE49-F238E27FC236}">
                <a16:creationId xmlns:a16="http://schemas.microsoft.com/office/drawing/2014/main" id="{CD531E6B-A619-E3F7-55C9-40ABC51197F2}"/>
              </a:ext>
            </a:extLst>
          </p:cNvPr>
          <p:cNvCxnSpPr>
            <a:cxnSpLocks/>
          </p:cNvCxnSpPr>
          <p:nvPr/>
        </p:nvCxnSpPr>
        <p:spPr>
          <a:xfrm>
            <a:off x="2581564" y="2961465"/>
            <a:ext cx="2230312" cy="255799"/>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38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35" grpId="0"/>
      <p:bldP spid="46" grpId="0" animBg="1"/>
      <p:bldP spid="47" grpId="0"/>
      <p:bldP spid="53" grpId="0"/>
      <p:bldP spid="54" grpId="0"/>
      <p:bldP spid="63" grpId="0"/>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AEF5-01E6-D0B6-B47B-53BF6FA3A9E1}"/>
              </a:ext>
            </a:extLst>
          </p:cNvPr>
          <p:cNvSpPr>
            <a:spLocks noGrp="1"/>
          </p:cNvSpPr>
          <p:nvPr>
            <p:ph type="title"/>
          </p:nvPr>
        </p:nvSpPr>
        <p:spPr/>
        <p:txBody>
          <a:bodyPr/>
          <a:lstStyle/>
          <a:p>
            <a:r>
              <a:rPr lang="en-IN"/>
              <a:t>Test run</a:t>
            </a:r>
            <a:endParaRPr lang="hi-IN"/>
          </a:p>
        </p:txBody>
      </p:sp>
      <p:sp>
        <p:nvSpPr>
          <p:cNvPr id="3" name="Content Placeholder 2">
            <a:extLst>
              <a:ext uri="{FF2B5EF4-FFF2-40B4-BE49-F238E27FC236}">
                <a16:creationId xmlns:a16="http://schemas.microsoft.com/office/drawing/2014/main" id="{29244FEB-E5EB-4306-DA53-39EC416FDAC8}"/>
              </a:ext>
            </a:extLst>
          </p:cNvPr>
          <p:cNvSpPr>
            <a:spLocks noGrp="1"/>
          </p:cNvSpPr>
          <p:nvPr>
            <p:ph idx="1"/>
          </p:nvPr>
        </p:nvSpPr>
        <p:spPr/>
        <p:txBody>
          <a:bodyPr/>
          <a:lstStyle/>
          <a:p>
            <a:pPr marL="0" indent="0">
              <a:buNone/>
            </a:pPr>
            <a:r>
              <a:rPr lang="en-IN"/>
              <a:t>Okay, we seem to be done. Let’s see what happened initially.</a:t>
            </a:r>
          </a:p>
          <a:p>
            <a:pPr marL="0" indent="0">
              <a:buNone/>
            </a:pPr>
            <a:endParaRPr lang="en-IN"/>
          </a:p>
          <a:p>
            <a:pPr marL="0" indent="0">
              <a:buNone/>
            </a:pPr>
            <a:r>
              <a:rPr lang="en-IN"/>
              <a:t>Problem 1: There seems to be false-positives. This class</a:t>
            </a:r>
          </a:p>
          <a:p>
            <a:pPr marL="0" indent="0">
              <a:buNone/>
            </a:pPr>
            <a:r>
              <a:rPr lang="en-IN"/>
              <a:t>was in the allowlist.</a:t>
            </a:r>
          </a:p>
          <a:p>
            <a:pPr marL="0" indent="0">
              <a:buNone/>
            </a:pPr>
            <a:endParaRPr lang="en-IN"/>
          </a:p>
          <a:p>
            <a:pPr marL="0" indent="0">
              <a:buNone/>
            </a:pPr>
            <a:r>
              <a:rPr lang="en-IN"/>
              <a:t>Problem 2: There seems to be non-determinism in</a:t>
            </a:r>
          </a:p>
          <a:p>
            <a:pPr marL="0" indent="0">
              <a:buNone/>
            </a:pPr>
            <a:r>
              <a:rPr lang="en-IN"/>
              <a:t>runtime generated code.</a:t>
            </a:r>
          </a:p>
          <a:p>
            <a:pPr marL="0" indent="0">
              <a:buNone/>
            </a:pPr>
            <a:endParaRPr lang="en-IN"/>
          </a:p>
          <a:p>
            <a:pPr marL="0" indent="0">
              <a:buNone/>
            </a:pPr>
            <a:r>
              <a:rPr lang="en-IN"/>
              <a:t>Solution: Let’s ignore this non-deterministic features.</a:t>
            </a:r>
          </a:p>
        </p:txBody>
      </p:sp>
      <p:sp>
        <p:nvSpPr>
          <p:cNvPr id="4" name="Date Placeholder 3">
            <a:extLst>
              <a:ext uri="{FF2B5EF4-FFF2-40B4-BE49-F238E27FC236}">
                <a16:creationId xmlns:a16="http://schemas.microsoft.com/office/drawing/2014/main" id="{C8A1EC93-874C-5A89-FB0C-D51A4AFE3B4A}"/>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C9E9871C-9F8B-178E-8F60-7E6CE78A6864}"/>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D94F86EE-2212-BE05-0964-4687C6A90B45}"/>
              </a:ext>
            </a:extLst>
          </p:cNvPr>
          <p:cNvSpPr>
            <a:spLocks noGrp="1"/>
          </p:cNvSpPr>
          <p:nvPr>
            <p:ph type="sldNum" sz="quarter" idx="12"/>
          </p:nvPr>
        </p:nvSpPr>
        <p:spPr/>
        <p:txBody>
          <a:bodyPr/>
          <a:lstStyle/>
          <a:p>
            <a:fld id="{B716C8F4-20CD-364A-8A8E-DE130115B178}" type="slidenum">
              <a:rPr lang="sv-SE" smtClean="0"/>
              <a:t>23</a:t>
            </a:fld>
            <a:endParaRPr lang="sv-SE"/>
          </a:p>
        </p:txBody>
      </p:sp>
      <p:pic>
        <p:nvPicPr>
          <p:cNvPr id="7" name="Bildobjekt 6">
            <a:extLst>
              <a:ext uri="{FF2B5EF4-FFF2-40B4-BE49-F238E27FC236}">
                <a16:creationId xmlns:a16="http://schemas.microsoft.com/office/drawing/2014/main" id="{445FF5E3-06C8-39BF-BD8A-C42F5673D075}"/>
              </a:ext>
            </a:extLst>
          </p:cNvPr>
          <p:cNvPicPr>
            <a:picLocks noChangeAspect="1"/>
          </p:cNvPicPr>
          <p:nvPr/>
        </p:nvPicPr>
        <p:blipFill>
          <a:blip r:embed="rId3"/>
          <a:stretch>
            <a:fillRect/>
          </a:stretch>
        </p:blipFill>
        <p:spPr>
          <a:xfrm>
            <a:off x="7092388" y="2143124"/>
            <a:ext cx="4258417" cy="3348038"/>
          </a:xfrm>
          <a:prstGeom prst="rect">
            <a:avLst/>
          </a:prstGeom>
        </p:spPr>
      </p:pic>
    </p:spTree>
    <p:extLst>
      <p:ext uri="{BB962C8B-B14F-4D97-AF65-F5344CB8AC3E}">
        <p14:creationId xmlns:p14="http://schemas.microsoft.com/office/powerpoint/2010/main" val="7627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CAE4-C9A2-4B8A-5C06-47E923224A2E}"/>
              </a:ext>
            </a:extLst>
          </p:cNvPr>
          <p:cNvSpPr>
            <a:spLocks noGrp="1"/>
          </p:cNvSpPr>
          <p:nvPr>
            <p:ph type="title"/>
          </p:nvPr>
        </p:nvSpPr>
        <p:spPr/>
        <p:txBody>
          <a:bodyPr/>
          <a:lstStyle/>
          <a:p>
            <a:r>
              <a:rPr lang="en-IN"/>
              <a:t>Bytecode Canonicalization</a:t>
            </a:r>
            <a:endParaRPr lang="hi-IN"/>
          </a:p>
        </p:txBody>
      </p:sp>
      <p:sp>
        <p:nvSpPr>
          <p:cNvPr id="4" name="Date Placeholder 3">
            <a:extLst>
              <a:ext uri="{FF2B5EF4-FFF2-40B4-BE49-F238E27FC236}">
                <a16:creationId xmlns:a16="http://schemas.microsoft.com/office/drawing/2014/main" id="{64CA2946-CB54-2835-9079-437AA19EFCA8}"/>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938DC6A1-7CA2-2728-B0CE-D7FAEAB6AEC8}"/>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ED0AB12B-C024-3009-BA7E-3FDC6F13CCE9}"/>
              </a:ext>
            </a:extLst>
          </p:cNvPr>
          <p:cNvSpPr>
            <a:spLocks noGrp="1"/>
          </p:cNvSpPr>
          <p:nvPr>
            <p:ph type="sldNum" sz="quarter" idx="12"/>
          </p:nvPr>
        </p:nvSpPr>
        <p:spPr/>
        <p:txBody>
          <a:bodyPr/>
          <a:lstStyle/>
          <a:p>
            <a:fld id="{B716C8F4-20CD-364A-8A8E-DE130115B178}" type="slidenum">
              <a:rPr lang="sv-SE" smtClean="0"/>
              <a:t>24</a:t>
            </a:fld>
            <a:endParaRPr lang="sv-SE"/>
          </a:p>
        </p:txBody>
      </p:sp>
      <p:sp>
        <p:nvSpPr>
          <p:cNvPr id="11" name="Content Placeholder 10">
            <a:extLst>
              <a:ext uri="{FF2B5EF4-FFF2-40B4-BE49-F238E27FC236}">
                <a16:creationId xmlns:a16="http://schemas.microsoft.com/office/drawing/2014/main" id="{D9D95543-0ADF-CABF-00CF-3517C941B5AB}"/>
              </a:ext>
            </a:extLst>
          </p:cNvPr>
          <p:cNvSpPr>
            <a:spLocks noGrp="1"/>
          </p:cNvSpPr>
          <p:nvPr>
            <p:ph idx="1"/>
          </p:nvPr>
        </p:nvSpPr>
        <p:spPr>
          <a:xfrm>
            <a:off x="600076" y="1366838"/>
            <a:ext cx="3175936" cy="4959313"/>
          </a:xfrm>
        </p:spPr>
        <p:txBody>
          <a:bodyPr/>
          <a:lstStyle/>
          <a:p>
            <a:r>
              <a:rPr lang="en-US" err="1"/>
              <a:t>Classnames</a:t>
            </a:r>
            <a:r>
              <a:rPr lang="en-US"/>
              <a:t> could change across different executions.</a:t>
            </a:r>
          </a:p>
          <a:p>
            <a:r>
              <a:rPr lang="en-US"/>
              <a:t>The type references change.</a:t>
            </a:r>
          </a:p>
          <a:p>
            <a:r>
              <a:rPr lang="en-US"/>
              <a:t>The order of method is not fixed.</a:t>
            </a:r>
            <a:endParaRPr lang="hi-IN"/>
          </a:p>
        </p:txBody>
      </p:sp>
      <p:pic>
        <p:nvPicPr>
          <p:cNvPr id="13" name="Picture 12">
            <a:extLst>
              <a:ext uri="{FF2B5EF4-FFF2-40B4-BE49-F238E27FC236}">
                <a16:creationId xmlns:a16="http://schemas.microsoft.com/office/drawing/2014/main" id="{EED3CDD4-6174-1160-494C-5D8365BA3EBE}"/>
              </a:ext>
            </a:extLst>
          </p:cNvPr>
          <p:cNvPicPr>
            <a:picLocks noChangeAspect="1"/>
          </p:cNvPicPr>
          <p:nvPr/>
        </p:nvPicPr>
        <p:blipFill>
          <a:blip r:embed="rId2"/>
          <a:stretch>
            <a:fillRect/>
          </a:stretch>
        </p:blipFill>
        <p:spPr>
          <a:xfrm>
            <a:off x="4645067" y="1366838"/>
            <a:ext cx="6172210" cy="4527789"/>
          </a:xfrm>
          <a:prstGeom prst="rect">
            <a:avLst/>
          </a:prstGeom>
        </p:spPr>
      </p:pic>
    </p:spTree>
    <p:extLst>
      <p:ext uri="{BB962C8B-B14F-4D97-AF65-F5344CB8AC3E}">
        <p14:creationId xmlns:p14="http://schemas.microsoft.com/office/powerpoint/2010/main" val="1714684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CEED4-8FCE-DA78-64BD-4DF1CF8C270A}"/>
              </a:ext>
            </a:extLst>
          </p:cNvPr>
          <p:cNvSpPr>
            <a:spLocks noGrp="1"/>
          </p:cNvSpPr>
          <p:nvPr>
            <p:ph type="title"/>
          </p:nvPr>
        </p:nvSpPr>
        <p:spPr/>
        <p:txBody>
          <a:bodyPr/>
          <a:lstStyle/>
          <a:p>
            <a:r>
              <a:rPr lang="en-US"/>
              <a:t>Novel Concepts </a:t>
            </a:r>
            <a:r>
              <a:rPr lang="en-US" err="1"/>
              <a:t>Summarised</a:t>
            </a:r>
            <a:endParaRPr lang="hi-IN"/>
          </a:p>
        </p:txBody>
      </p:sp>
      <p:sp>
        <p:nvSpPr>
          <p:cNvPr id="3" name="Content Placeholder 2">
            <a:extLst>
              <a:ext uri="{FF2B5EF4-FFF2-40B4-BE49-F238E27FC236}">
                <a16:creationId xmlns:a16="http://schemas.microsoft.com/office/drawing/2014/main" id="{37E95E89-9777-2333-BA0D-C132820D283E}"/>
              </a:ext>
            </a:extLst>
          </p:cNvPr>
          <p:cNvSpPr>
            <a:spLocks noGrp="1"/>
          </p:cNvSpPr>
          <p:nvPr>
            <p:ph idx="1"/>
          </p:nvPr>
        </p:nvSpPr>
        <p:spPr/>
        <p:txBody>
          <a:bodyPr vert="horz" lIns="91440" tIns="45720" rIns="91440" bIns="45720" rtlCol="0" anchor="t">
            <a:noAutofit/>
          </a:bodyPr>
          <a:lstStyle/>
          <a:p>
            <a:pPr marL="0" indent="0">
              <a:buNone/>
            </a:pPr>
            <a:r>
              <a:rPr lang="en-US"/>
              <a:t>Problem: what to index?</a:t>
            </a:r>
          </a:p>
          <a:p>
            <a:pPr marL="0" indent="0">
              <a:buNone/>
            </a:pPr>
            <a:r>
              <a:rPr lang="en-US"/>
              <a:t>Solution: </a:t>
            </a:r>
            <a:r>
              <a:rPr lang="en-US">
                <a:highlight>
                  <a:srgbClr val="FFFF00"/>
                </a:highlight>
              </a:rPr>
              <a:t>3 indexers</a:t>
            </a:r>
            <a:r>
              <a:rPr lang="en-US"/>
              <a:t> for built-in classes source code, dependencies, and dynamic code.</a:t>
            </a:r>
          </a:p>
          <a:p>
            <a:pPr marL="0" indent="0">
              <a:buNone/>
            </a:pPr>
            <a:endParaRPr lang="en-US"/>
          </a:p>
          <a:p>
            <a:pPr marL="0" indent="0">
              <a:buNone/>
            </a:pPr>
            <a:r>
              <a:rPr lang="en-US"/>
              <a:t>Problem: how to load class with verification</a:t>
            </a:r>
          </a:p>
          <a:p>
            <a:pPr marL="0" indent="0">
              <a:buNone/>
            </a:pPr>
            <a:r>
              <a:rPr lang="en-US"/>
              <a:t>Solution: </a:t>
            </a:r>
            <a:r>
              <a:rPr lang="en-US">
                <a:highlight>
                  <a:srgbClr val="FFFF00"/>
                </a:highlight>
              </a:rPr>
              <a:t>SBOM Runtime Watchdog</a:t>
            </a:r>
            <a:r>
              <a:rPr lang="en-US"/>
              <a:t> is a novel tool to intercept Java </a:t>
            </a:r>
            <a:r>
              <a:rPr lang="en-US" err="1"/>
              <a:t>classloading</a:t>
            </a:r>
            <a:r>
              <a:rPr lang="en-US"/>
              <a:t> and verify integrity of each Java class.</a:t>
            </a:r>
          </a:p>
          <a:p>
            <a:pPr marL="0" indent="0">
              <a:buNone/>
            </a:pPr>
            <a:endParaRPr lang="en-US"/>
          </a:p>
          <a:p>
            <a:pPr marL="0" indent="0">
              <a:buNone/>
            </a:pPr>
            <a:r>
              <a:rPr lang="en-US"/>
              <a:t>Problem: non-determinism of Java bytecode.</a:t>
            </a:r>
          </a:p>
          <a:p>
            <a:pPr marL="0" indent="0">
              <a:buNone/>
            </a:pPr>
            <a:r>
              <a:rPr lang="en-US"/>
              <a:t>Solution: </a:t>
            </a:r>
            <a:r>
              <a:rPr lang="en-US">
                <a:highlight>
                  <a:srgbClr val="FFFF00"/>
                </a:highlight>
              </a:rPr>
              <a:t>Bytecode </a:t>
            </a:r>
            <a:r>
              <a:rPr lang="en-US" err="1">
                <a:highlight>
                  <a:srgbClr val="FFFF00"/>
                </a:highlight>
              </a:rPr>
              <a:t>Canonincalization</a:t>
            </a:r>
            <a:r>
              <a:rPr lang="en-US"/>
              <a:t>.</a:t>
            </a:r>
          </a:p>
          <a:p>
            <a:pPr marL="0" indent="0">
              <a:buNone/>
            </a:pPr>
            <a:endParaRPr lang="en-US"/>
          </a:p>
          <a:p>
            <a:pPr marL="0" indent="0">
              <a:buNone/>
            </a:pPr>
            <a:r>
              <a:rPr lang="en-US"/>
              <a:t>Problem: I miss blue screen of death in Linux (just kidding, no one likes kernel panic) </a:t>
            </a:r>
            <a:r>
              <a:rPr lang="en-US">
                <a:sym typeface="Wingdings" panose="05000000000000000000" pitchFamily="2" charset="2"/>
              </a:rPr>
              <a:t></a:t>
            </a:r>
          </a:p>
          <a:p>
            <a:pPr marL="0" indent="0">
              <a:buNone/>
            </a:pPr>
            <a:r>
              <a:rPr lang="en-US">
                <a:sym typeface="Wingdings" panose="05000000000000000000" pitchFamily="2" charset="2"/>
              </a:rPr>
              <a:t>Solution: </a:t>
            </a:r>
            <a:endParaRPr lang="hi-IN"/>
          </a:p>
        </p:txBody>
      </p:sp>
      <p:sp>
        <p:nvSpPr>
          <p:cNvPr id="4" name="Date Placeholder 3">
            <a:extLst>
              <a:ext uri="{FF2B5EF4-FFF2-40B4-BE49-F238E27FC236}">
                <a16:creationId xmlns:a16="http://schemas.microsoft.com/office/drawing/2014/main" id="{9CC97899-09F3-A36B-9467-8A1ACFB1AB0F}"/>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E2F6CFA7-444C-70CC-4798-55F755103674}"/>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F6A8E341-5E99-F5D5-2D67-30F98CBE411B}"/>
              </a:ext>
            </a:extLst>
          </p:cNvPr>
          <p:cNvSpPr>
            <a:spLocks noGrp="1"/>
          </p:cNvSpPr>
          <p:nvPr>
            <p:ph type="sldNum" sz="quarter" idx="12"/>
          </p:nvPr>
        </p:nvSpPr>
        <p:spPr/>
        <p:txBody>
          <a:bodyPr/>
          <a:lstStyle/>
          <a:p>
            <a:fld id="{B716C8F4-20CD-364A-8A8E-DE130115B178}" type="slidenum">
              <a:rPr lang="sv-SE" smtClean="0"/>
              <a:t>25</a:t>
            </a:fld>
            <a:endParaRPr lang="sv-SE"/>
          </a:p>
        </p:txBody>
      </p:sp>
      <p:pic>
        <p:nvPicPr>
          <p:cNvPr id="7" name="Bildobjekt 6" descr="En bild som visar text, skärmbild, programvara, design&#10;&#10;Automatiskt genererad beskrivning">
            <a:extLst>
              <a:ext uri="{FF2B5EF4-FFF2-40B4-BE49-F238E27FC236}">
                <a16:creationId xmlns:a16="http://schemas.microsoft.com/office/drawing/2014/main" id="{756DBF2B-1752-B0D9-5A0A-732F42C5FA20}"/>
              </a:ext>
            </a:extLst>
          </p:cNvPr>
          <p:cNvPicPr>
            <a:picLocks noChangeAspect="1"/>
          </p:cNvPicPr>
          <p:nvPr/>
        </p:nvPicPr>
        <p:blipFill>
          <a:blip r:embed="rId2"/>
          <a:stretch>
            <a:fillRect/>
          </a:stretch>
        </p:blipFill>
        <p:spPr>
          <a:xfrm>
            <a:off x="1850942" y="5633410"/>
            <a:ext cx="874329" cy="764848"/>
          </a:xfrm>
          <a:prstGeom prst="rect">
            <a:avLst/>
          </a:prstGeom>
        </p:spPr>
      </p:pic>
    </p:spTree>
    <p:extLst>
      <p:ext uri="{BB962C8B-B14F-4D97-AF65-F5344CB8AC3E}">
        <p14:creationId xmlns:p14="http://schemas.microsoft.com/office/powerpoint/2010/main" val="2140369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2177A4-279A-FA99-98D2-250E4C13D9AF}"/>
              </a:ext>
            </a:extLst>
          </p:cNvPr>
          <p:cNvSpPr>
            <a:spLocks noGrp="1"/>
          </p:cNvSpPr>
          <p:nvPr>
            <p:ph type="title"/>
          </p:nvPr>
        </p:nvSpPr>
        <p:spPr>
          <a:xfrm>
            <a:off x="600074" y="1043139"/>
            <a:ext cx="7218363" cy="2852737"/>
          </a:xfrm>
        </p:spPr>
        <p:txBody>
          <a:bodyPr/>
          <a:lstStyle/>
          <a:p>
            <a:r>
              <a:rPr lang="en-IN"/>
              <a:t>Demo: Mitigation</a:t>
            </a:r>
          </a:p>
        </p:txBody>
      </p:sp>
      <p:sp>
        <p:nvSpPr>
          <p:cNvPr id="8" name="Text Placeholder 7">
            <a:extLst>
              <a:ext uri="{FF2B5EF4-FFF2-40B4-BE49-F238E27FC236}">
                <a16:creationId xmlns:a16="http://schemas.microsoft.com/office/drawing/2014/main" id="{D243E9EC-4F12-A206-6FF7-C2A33BFFC8C2}"/>
              </a:ext>
            </a:extLst>
          </p:cNvPr>
          <p:cNvSpPr>
            <a:spLocks noGrp="1"/>
          </p:cNvSpPr>
          <p:nvPr>
            <p:ph type="body" idx="1"/>
          </p:nvPr>
        </p:nvSpPr>
        <p:spPr>
          <a:xfrm>
            <a:off x="600074" y="4050392"/>
            <a:ext cx="7218363" cy="863600"/>
          </a:xfrm>
        </p:spPr>
        <p:txBody>
          <a:bodyPr vert="horz" lIns="91440" tIns="45720" rIns="91440" bIns="45720" rtlCol="0" anchor="t">
            <a:noAutofit/>
          </a:bodyPr>
          <a:lstStyle/>
          <a:p>
            <a:r>
              <a:rPr lang="en-IN">
                <a:ea typeface="+mn-lt"/>
                <a:cs typeface="+mn-lt"/>
              </a:rPr>
              <a:t>CVE-2021-44228 (Log4Shell) </a:t>
            </a:r>
            <a:endParaRPr lang="sv-SE"/>
          </a:p>
        </p:txBody>
      </p:sp>
      <p:sp>
        <p:nvSpPr>
          <p:cNvPr id="4" name="Date Placeholder 3">
            <a:extLst>
              <a:ext uri="{FF2B5EF4-FFF2-40B4-BE49-F238E27FC236}">
                <a16:creationId xmlns:a16="http://schemas.microsoft.com/office/drawing/2014/main" id="{33260A18-2873-2879-1702-8BE2E7C8F945}"/>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F8DBB3F0-2366-E40F-763D-7FAB15E321CD}"/>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AAD6C9C3-A2FE-DDA8-0466-1C8B8E33B614}"/>
              </a:ext>
            </a:extLst>
          </p:cNvPr>
          <p:cNvSpPr>
            <a:spLocks noGrp="1"/>
          </p:cNvSpPr>
          <p:nvPr>
            <p:ph type="sldNum" sz="quarter" idx="12"/>
          </p:nvPr>
        </p:nvSpPr>
        <p:spPr/>
        <p:txBody>
          <a:bodyPr/>
          <a:lstStyle/>
          <a:p>
            <a:fld id="{B716C8F4-20CD-364A-8A8E-DE130115B178}" type="slidenum">
              <a:rPr lang="sv-SE" smtClean="0"/>
              <a:t>26</a:t>
            </a:fld>
            <a:endParaRPr lang="sv-SE"/>
          </a:p>
        </p:txBody>
      </p:sp>
      <p:sp>
        <p:nvSpPr>
          <p:cNvPr id="3" name="textruta 2">
            <a:extLst>
              <a:ext uri="{FF2B5EF4-FFF2-40B4-BE49-F238E27FC236}">
                <a16:creationId xmlns:a16="http://schemas.microsoft.com/office/drawing/2014/main" id="{8AED5417-6BEA-7B72-CAAA-5AE309D39197}"/>
              </a:ext>
            </a:extLst>
          </p:cNvPr>
          <p:cNvSpPr txBox="1"/>
          <p:nvPr/>
        </p:nvSpPr>
        <p:spPr>
          <a:xfrm>
            <a:off x="598000" y="4841302"/>
            <a:ext cx="72178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solidFill>
                  <a:schemeClr val="bg1"/>
                </a:solidFill>
              </a:rPr>
              <a:t>Source: </a:t>
            </a:r>
            <a:r>
              <a:rPr lang="sv-SE" sz="1200">
                <a:solidFill>
                  <a:schemeClr val="bg1"/>
                </a:solidFill>
                <a:ea typeface="+mn-lt"/>
                <a:cs typeface="+mn-lt"/>
                <a:hlinkClick r:id="rId3">
                  <a:extLst>
                    <a:ext uri="{A12FA001-AC4F-418D-AE19-62706E023703}">
                      <ahyp:hlinkClr xmlns:ahyp="http://schemas.microsoft.com/office/drawing/2018/hyperlinkcolor" val="tx"/>
                    </a:ext>
                  </a:extLst>
                </a:hlinkClick>
              </a:rPr>
              <a:t>https://github.com/chains-project/exploits-for-sbom.exe/tree/main/rq2/log4shell-2021-44228</a:t>
            </a:r>
            <a:r>
              <a:rPr lang="sv-SE" sz="1200">
                <a:solidFill>
                  <a:schemeClr val="bg1"/>
                </a:solidFill>
                <a:ea typeface="+mn-lt"/>
                <a:cs typeface="+mn-lt"/>
              </a:rPr>
              <a:t> </a:t>
            </a:r>
          </a:p>
        </p:txBody>
      </p:sp>
    </p:spTree>
    <p:extLst>
      <p:ext uri="{BB962C8B-B14F-4D97-AF65-F5344CB8AC3E}">
        <p14:creationId xmlns:p14="http://schemas.microsoft.com/office/powerpoint/2010/main" val="302060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C7F53E-0979-C661-111A-1B6E05D2E9D1}"/>
              </a:ext>
            </a:extLst>
          </p:cNvPr>
          <p:cNvSpPr>
            <a:spLocks noGrp="1"/>
          </p:cNvSpPr>
          <p:nvPr>
            <p:ph type="title"/>
          </p:nvPr>
        </p:nvSpPr>
        <p:spPr/>
        <p:txBody>
          <a:bodyPr/>
          <a:lstStyle/>
          <a:p>
            <a:r>
              <a:rPr lang="en-IN"/>
              <a:t>Demo Steps (for replication later) for mitigation</a:t>
            </a:r>
            <a:endParaRPr lang="hi-IN"/>
          </a:p>
        </p:txBody>
      </p:sp>
      <p:sp>
        <p:nvSpPr>
          <p:cNvPr id="8" name="Content Placeholder 7">
            <a:extLst>
              <a:ext uri="{FF2B5EF4-FFF2-40B4-BE49-F238E27FC236}">
                <a16:creationId xmlns:a16="http://schemas.microsoft.com/office/drawing/2014/main" id="{B462391C-78BD-6D53-BF27-EB9DEC1F86AB}"/>
              </a:ext>
            </a:extLst>
          </p:cNvPr>
          <p:cNvSpPr>
            <a:spLocks noGrp="1"/>
          </p:cNvSpPr>
          <p:nvPr>
            <p:ph idx="1"/>
          </p:nvPr>
        </p:nvSpPr>
        <p:spPr/>
        <p:txBody>
          <a:bodyPr vert="horz" lIns="91440" tIns="45720" rIns="91440" bIns="45720" rtlCol="0" anchor="t">
            <a:noAutofit/>
          </a:bodyPr>
          <a:lstStyle/>
          <a:p>
            <a:pPr marL="457200" indent="-457200">
              <a:buFont typeface="+mj-lt"/>
              <a:buAutoNum type="arabicPeriod"/>
            </a:pPr>
            <a:r>
              <a:rPr lang="en-IN"/>
              <a:t>To run with SBOM.exe protection, we follow two steps:</a:t>
            </a:r>
          </a:p>
          <a:p>
            <a:pPr marL="914400" lvl="1" indent="-457200">
              <a:buAutoNum type="arabicPeriod"/>
            </a:pPr>
            <a:r>
              <a:rPr lang="en-IN"/>
              <a:t>Run </a:t>
            </a:r>
            <a:r>
              <a:rPr lang="en-IN">
                <a:highlight>
                  <a:srgbClr val="C0C0C0"/>
                </a:highlight>
                <a:latin typeface="Consolas"/>
              </a:rPr>
              <a:t>./generate-index.sh</a:t>
            </a:r>
            <a:r>
              <a:rPr lang="en-IN"/>
              <a:t>. This outputs the </a:t>
            </a:r>
            <a:r>
              <a:rPr lang="en-IN" err="1">
                <a:highlight>
                  <a:srgbClr val="C0C0C0"/>
                </a:highlight>
                <a:latin typeface="Consolas"/>
              </a:rPr>
              <a:t>index.jsonl</a:t>
            </a:r>
            <a:r>
              <a:rPr lang="en-IN"/>
              <a:t> which is the BOMI.</a:t>
            </a:r>
          </a:p>
          <a:p>
            <a:pPr marL="914400" lvl="1" indent="-457200">
              <a:buAutoNum type="arabicPeriod"/>
            </a:pPr>
            <a:r>
              <a:rPr lang="en-IN"/>
              <a:t>Run </a:t>
            </a:r>
            <a:r>
              <a:rPr lang="en-IN">
                <a:highlight>
                  <a:srgbClr val="C0C0C0"/>
                </a:highlight>
                <a:latin typeface="Consolas"/>
              </a:rPr>
              <a:t>./sbom.exe.sh</a:t>
            </a:r>
            <a:r>
              <a:rPr lang="en-IN"/>
              <a:t>. This would terminate the program just before the malicious class is initialized.</a:t>
            </a:r>
          </a:p>
          <a:p>
            <a:pPr marL="457200" indent="-457200">
              <a:buFont typeface="+mj-lt"/>
              <a:buAutoNum type="arabicPeriod"/>
            </a:pPr>
            <a:endParaRPr lang="hi-IN"/>
          </a:p>
        </p:txBody>
      </p:sp>
      <p:sp>
        <p:nvSpPr>
          <p:cNvPr id="4" name="Date Placeholder 3">
            <a:extLst>
              <a:ext uri="{FF2B5EF4-FFF2-40B4-BE49-F238E27FC236}">
                <a16:creationId xmlns:a16="http://schemas.microsoft.com/office/drawing/2014/main" id="{05894BDD-9369-E131-7016-1DEBE8A12D99}"/>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522D7067-E534-1AFE-C609-1C3C6F14DD2E}"/>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D523A8D5-5650-5BE8-30A1-ED065430AC53}"/>
              </a:ext>
            </a:extLst>
          </p:cNvPr>
          <p:cNvSpPr>
            <a:spLocks noGrp="1"/>
          </p:cNvSpPr>
          <p:nvPr>
            <p:ph type="sldNum" sz="quarter" idx="12"/>
          </p:nvPr>
        </p:nvSpPr>
        <p:spPr>
          <a:xfrm>
            <a:off x="7865213" y="235561"/>
            <a:ext cx="2743200" cy="94775"/>
          </a:xfrm>
        </p:spPr>
        <p:txBody>
          <a:bodyPr/>
          <a:lstStyle/>
          <a:p>
            <a:fld id="{B716C8F4-20CD-364A-8A8E-DE130115B178}" type="slidenum">
              <a:rPr lang="sv-SE" smtClean="0"/>
              <a:pPr/>
              <a:t>27</a:t>
            </a:fld>
            <a:endParaRPr lang="sv-SE"/>
          </a:p>
        </p:txBody>
      </p:sp>
    </p:spTree>
    <p:extLst>
      <p:ext uri="{BB962C8B-B14F-4D97-AF65-F5344CB8AC3E}">
        <p14:creationId xmlns:p14="http://schemas.microsoft.com/office/powerpoint/2010/main" val="2794684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F1A66A6-0C0D-93A1-B3A5-49F81E2B8FFA}"/>
              </a:ext>
            </a:extLst>
          </p:cNvPr>
          <p:cNvSpPr>
            <a:spLocks noGrp="1"/>
          </p:cNvSpPr>
          <p:nvPr>
            <p:ph type="title"/>
          </p:nvPr>
        </p:nvSpPr>
        <p:spPr>
          <a:xfrm>
            <a:off x="600074" y="2218797"/>
            <a:ext cx="11139642" cy="2852737"/>
          </a:xfrm>
        </p:spPr>
        <p:txBody>
          <a:bodyPr/>
          <a:lstStyle/>
          <a:p>
            <a:r>
              <a:rPr lang="en-US" b="1" i="0">
                <a:effectLst/>
                <a:latin typeface="Lucida Grande"/>
              </a:rPr>
              <a:t>Evaluation</a:t>
            </a:r>
            <a:endParaRPr lang="hi-IN"/>
          </a:p>
        </p:txBody>
      </p:sp>
      <p:sp>
        <p:nvSpPr>
          <p:cNvPr id="4" name="Date Placeholder 3">
            <a:extLst>
              <a:ext uri="{FF2B5EF4-FFF2-40B4-BE49-F238E27FC236}">
                <a16:creationId xmlns:a16="http://schemas.microsoft.com/office/drawing/2014/main" id="{1FFD4357-004D-B89A-F5D3-2F813E19AD25}"/>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A1104F84-3B96-4249-B988-BE6C86BCB601}"/>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C5B1A14E-BF79-851D-0671-90999807F334}"/>
              </a:ext>
            </a:extLst>
          </p:cNvPr>
          <p:cNvSpPr>
            <a:spLocks noGrp="1"/>
          </p:cNvSpPr>
          <p:nvPr>
            <p:ph type="sldNum" sz="quarter" idx="12"/>
          </p:nvPr>
        </p:nvSpPr>
        <p:spPr/>
        <p:txBody>
          <a:bodyPr/>
          <a:lstStyle/>
          <a:p>
            <a:fld id="{B716C8F4-20CD-364A-8A8E-DE130115B178}" type="slidenum">
              <a:rPr lang="sv-SE" smtClean="0"/>
              <a:t>28</a:t>
            </a:fld>
            <a:endParaRPr lang="sv-SE"/>
          </a:p>
        </p:txBody>
      </p:sp>
    </p:spTree>
    <p:extLst>
      <p:ext uri="{BB962C8B-B14F-4D97-AF65-F5344CB8AC3E}">
        <p14:creationId xmlns:p14="http://schemas.microsoft.com/office/powerpoint/2010/main" val="258230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RQ1: </a:t>
            </a:r>
            <a:r>
              <a:rPr lang="sv-SE" err="1">
                <a:ea typeface="+mj-lt"/>
                <a:cs typeface="+mj-lt"/>
              </a:rPr>
              <a:t>What</a:t>
            </a:r>
            <a:r>
              <a:rPr lang="sv-SE">
                <a:ea typeface="+mj-lt"/>
                <a:cs typeface="+mj-lt"/>
              </a:rPr>
              <a:t> is the </a:t>
            </a:r>
            <a:r>
              <a:rPr lang="sv-SE" err="1">
                <a:ea typeface="+mj-lt"/>
                <a:cs typeface="+mj-lt"/>
              </a:rPr>
              <a:t>scale</a:t>
            </a:r>
            <a:r>
              <a:rPr lang="sv-SE">
                <a:ea typeface="+mj-lt"/>
                <a:cs typeface="+mj-lt"/>
              </a:rPr>
              <a:t> </a:t>
            </a:r>
            <a:r>
              <a:rPr lang="sv-SE" err="1">
                <a:ea typeface="+mj-lt"/>
                <a:cs typeface="+mj-lt"/>
              </a:rPr>
              <a:t>of</a:t>
            </a:r>
            <a:r>
              <a:rPr lang="sv-SE">
                <a:ea typeface="+mj-lt"/>
                <a:cs typeface="+mj-lt"/>
              </a:rPr>
              <a:t> BOMI for all the </a:t>
            </a:r>
            <a:r>
              <a:rPr lang="sv-SE" err="1">
                <a:ea typeface="+mj-lt"/>
                <a:cs typeface="+mj-lt"/>
              </a:rPr>
              <a:t>study</a:t>
            </a:r>
            <a:r>
              <a:rPr lang="sv-SE">
                <a:ea typeface="+mj-lt"/>
                <a:cs typeface="+mj-lt"/>
              </a:rPr>
              <a:t> </a:t>
            </a:r>
            <a:r>
              <a:rPr lang="sv-SE" err="1">
                <a:ea typeface="+mj-lt"/>
                <a:cs typeface="+mj-lt"/>
              </a:rPr>
              <a:t>subjects</a:t>
            </a:r>
            <a:r>
              <a:rPr lang="sv-SE">
                <a:ea typeface="+mj-lt"/>
                <a:cs typeface="+mj-lt"/>
              </a:rPr>
              <a:t>?</a:t>
            </a:r>
            <a:endParaRPr lang="sv-SE" err="1"/>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29</a:t>
            </a:fld>
            <a:endParaRPr lang="sv-SE"/>
          </a:p>
        </p:txBody>
      </p:sp>
      <p:sp>
        <p:nvSpPr>
          <p:cNvPr id="12" name="Platshållare för innehåll 11">
            <a:extLst>
              <a:ext uri="{FF2B5EF4-FFF2-40B4-BE49-F238E27FC236}">
                <a16:creationId xmlns:a16="http://schemas.microsoft.com/office/drawing/2014/main" id="{94F369D5-D4B0-07E2-CE99-7A2902FFF7A4}"/>
              </a:ext>
            </a:extLst>
          </p:cNvPr>
          <p:cNvSpPr>
            <a:spLocks noGrp="1"/>
          </p:cNvSpPr>
          <p:nvPr>
            <p:ph idx="1"/>
          </p:nvPr>
        </p:nvSpPr>
        <p:spPr/>
        <p:txBody>
          <a:bodyPr vert="horz" lIns="91440" tIns="45720" rIns="91440" bIns="45720" rtlCol="0" anchor="t">
            <a:noAutofit/>
          </a:bodyPr>
          <a:lstStyle/>
          <a:p>
            <a:r>
              <a:rPr lang="sv-SE"/>
              <a:t>Methodology: Count classes in BOMI for all study subjects.</a:t>
            </a:r>
          </a:p>
          <a:p>
            <a:endParaRPr lang="sv-SE"/>
          </a:p>
          <a:p>
            <a:r>
              <a:rPr lang="sv-SE"/>
              <a:t>Key findings:</a:t>
            </a:r>
          </a:p>
          <a:p>
            <a:pPr lvl="1">
              <a:buFont typeface="Courier New" panose="020B0604020202020204" pitchFamily="34" charset="0"/>
              <a:buChar char="o"/>
            </a:pPr>
            <a:r>
              <a:rPr lang="sv-SE"/>
              <a:t>BOMI-Environment contains around 25,000 classes, varying with JDK vendors and versions.</a:t>
            </a:r>
          </a:p>
          <a:p>
            <a:pPr lvl="1">
              <a:buFont typeface="Courier New" panose="020B0604020202020204" pitchFamily="34" charset="0"/>
              <a:buChar char="o"/>
            </a:pPr>
            <a:r>
              <a:rPr lang="sv-SE"/>
              <a:t>BOMI-SupplyChain strongly depends on number of classes in dependencies. It is also much more complex as dependencies come from so many diverse organizations, unlike JDK classes.</a:t>
            </a:r>
          </a:p>
          <a:p>
            <a:pPr lvl="1">
              <a:buFont typeface="Courier New" panose="020B0604020202020204" pitchFamily="34" charset="0"/>
              <a:buChar char="o"/>
            </a:pPr>
            <a:r>
              <a:rPr lang="sv-SE"/>
              <a:t>BOMI-Runtime constitutes few number of classes, but they are extremely important to detect in order to prevent attacks. </a:t>
            </a:r>
          </a:p>
          <a:p>
            <a:pPr lvl="1">
              <a:buFont typeface="Courier New" panose="020B0604020202020204" pitchFamily="34" charset="0"/>
              <a:buChar char="o"/>
            </a:pPr>
            <a:endParaRPr lang="sv-SE"/>
          </a:p>
        </p:txBody>
      </p:sp>
    </p:spTree>
    <p:extLst>
      <p:ext uri="{BB962C8B-B14F-4D97-AF65-F5344CB8AC3E}">
        <p14:creationId xmlns:p14="http://schemas.microsoft.com/office/powerpoint/2010/main" val="26486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8E6F5C-CF49-9AE0-2E49-74233D552328}"/>
              </a:ext>
            </a:extLst>
          </p:cNvPr>
          <p:cNvSpPr>
            <a:spLocks noGrp="1"/>
          </p:cNvSpPr>
          <p:nvPr>
            <p:ph type="title"/>
          </p:nvPr>
        </p:nvSpPr>
        <p:spPr/>
        <p:txBody>
          <a:bodyPr/>
          <a:lstStyle/>
          <a:p>
            <a:r>
              <a:rPr lang="sv-SE"/>
              <a:t>What is Software Supply Chain?</a:t>
            </a:r>
          </a:p>
        </p:txBody>
      </p:sp>
      <p:sp>
        <p:nvSpPr>
          <p:cNvPr id="4" name="Platshållare för datum 3">
            <a:extLst>
              <a:ext uri="{FF2B5EF4-FFF2-40B4-BE49-F238E27FC236}">
                <a16:creationId xmlns:a16="http://schemas.microsoft.com/office/drawing/2014/main" id="{920E64EF-090E-1CB8-11B3-A45EA776C80C}"/>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9AEAC11B-DFB3-F88C-0788-4322D376A7D0}"/>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BC393B45-64E0-FF24-11D5-2231A31106C5}"/>
              </a:ext>
            </a:extLst>
          </p:cNvPr>
          <p:cNvSpPr>
            <a:spLocks noGrp="1"/>
          </p:cNvSpPr>
          <p:nvPr>
            <p:ph type="sldNum" sz="quarter" idx="12"/>
          </p:nvPr>
        </p:nvSpPr>
        <p:spPr/>
        <p:txBody>
          <a:bodyPr/>
          <a:lstStyle/>
          <a:p>
            <a:fld id="{B716C8F4-20CD-364A-8A8E-DE130115B178}" type="slidenum">
              <a:rPr lang="sv-SE" smtClean="0"/>
              <a:pPr/>
              <a:t>3</a:t>
            </a:fld>
            <a:endParaRPr lang="sv-SE"/>
          </a:p>
        </p:txBody>
      </p:sp>
      <p:sp>
        <p:nvSpPr>
          <p:cNvPr id="15" name="Rectangle: Rounded Corners 14">
            <a:extLst>
              <a:ext uri="{FF2B5EF4-FFF2-40B4-BE49-F238E27FC236}">
                <a16:creationId xmlns:a16="http://schemas.microsoft.com/office/drawing/2014/main" id="{FD38109E-DB79-04DE-B9F5-ADBA79786FA1}"/>
              </a:ext>
            </a:extLst>
          </p:cNvPr>
          <p:cNvSpPr/>
          <p:nvPr/>
        </p:nvSpPr>
        <p:spPr>
          <a:xfrm>
            <a:off x="728133" y="1570639"/>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Source</a:t>
            </a:r>
            <a:endParaRPr lang="hi-IN">
              <a:solidFill>
                <a:schemeClr val="tx1"/>
              </a:solidFill>
            </a:endParaRPr>
          </a:p>
        </p:txBody>
      </p:sp>
      <p:sp>
        <p:nvSpPr>
          <p:cNvPr id="16" name="Rectangle: Rounded Corners 15">
            <a:extLst>
              <a:ext uri="{FF2B5EF4-FFF2-40B4-BE49-F238E27FC236}">
                <a16:creationId xmlns:a16="http://schemas.microsoft.com/office/drawing/2014/main" id="{7475206B-78F6-201C-9E20-5364ABB404F8}"/>
              </a:ext>
            </a:extLst>
          </p:cNvPr>
          <p:cNvSpPr/>
          <p:nvPr/>
        </p:nvSpPr>
        <p:spPr>
          <a:xfrm>
            <a:off x="3250405" y="2518874"/>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Build</a:t>
            </a:r>
            <a:endParaRPr lang="hi-IN">
              <a:solidFill>
                <a:schemeClr val="tx1"/>
              </a:solidFill>
            </a:endParaRPr>
          </a:p>
        </p:txBody>
      </p:sp>
      <p:sp>
        <p:nvSpPr>
          <p:cNvPr id="17" name="Rectangle: Rounded Corners 16">
            <a:extLst>
              <a:ext uri="{FF2B5EF4-FFF2-40B4-BE49-F238E27FC236}">
                <a16:creationId xmlns:a16="http://schemas.microsoft.com/office/drawing/2014/main" id="{5646C825-AB98-313F-EC76-B4ABE2457229}"/>
              </a:ext>
            </a:extLst>
          </p:cNvPr>
          <p:cNvSpPr/>
          <p:nvPr/>
        </p:nvSpPr>
        <p:spPr>
          <a:xfrm>
            <a:off x="728133" y="3589761"/>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18" name="Rectangle: Rounded Corners 17">
            <a:extLst>
              <a:ext uri="{FF2B5EF4-FFF2-40B4-BE49-F238E27FC236}">
                <a16:creationId xmlns:a16="http://schemas.microsoft.com/office/drawing/2014/main" id="{60C8C4C2-95A8-3DB6-A81D-3A3ACB284E2A}"/>
              </a:ext>
            </a:extLst>
          </p:cNvPr>
          <p:cNvSpPr/>
          <p:nvPr/>
        </p:nvSpPr>
        <p:spPr>
          <a:xfrm>
            <a:off x="5431366" y="2518874"/>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Registry</a:t>
            </a:r>
            <a:endParaRPr lang="hi-IN">
              <a:solidFill>
                <a:schemeClr val="tx1"/>
              </a:solidFill>
            </a:endParaRPr>
          </a:p>
        </p:txBody>
      </p:sp>
      <p:cxnSp>
        <p:nvCxnSpPr>
          <p:cNvPr id="20" name="Straight Arrow Connector 19">
            <a:extLst>
              <a:ext uri="{FF2B5EF4-FFF2-40B4-BE49-F238E27FC236}">
                <a16:creationId xmlns:a16="http://schemas.microsoft.com/office/drawing/2014/main" id="{E506A3B1-F78C-CC51-8CD0-464F2DE74241}"/>
              </a:ext>
            </a:extLst>
          </p:cNvPr>
          <p:cNvCxnSpPr>
            <a:cxnSpLocks/>
            <a:stCxn id="15" idx="2"/>
            <a:endCxn id="16" idx="1"/>
          </p:cNvCxnSpPr>
          <p:nvPr/>
        </p:nvCxnSpPr>
        <p:spPr>
          <a:xfrm>
            <a:off x="1515533" y="2161766"/>
            <a:ext cx="1734872" cy="652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8E2E021-68C8-67B0-6CB6-C8CF569A9DF6}"/>
              </a:ext>
            </a:extLst>
          </p:cNvPr>
          <p:cNvCxnSpPr>
            <a:cxnSpLocks/>
            <a:endCxn id="16" idx="1"/>
          </p:cNvCxnSpPr>
          <p:nvPr/>
        </p:nvCxnSpPr>
        <p:spPr>
          <a:xfrm flipV="1">
            <a:off x="2551907" y="2814438"/>
            <a:ext cx="698498" cy="1027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3BDD559-FD7B-1808-9568-579AA45863B6}"/>
              </a:ext>
            </a:extLst>
          </p:cNvPr>
          <p:cNvCxnSpPr>
            <a:cxnSpLocks/>
            <a:endCxn id="16" idx="1"/>
          </p:cNvCxnSpPr>
          <p:nvPr/>
        </p:nvCxnSpPr>
        <p:spPr>
          <a:xfrm flipV="1">
            <a:off x="2382969" y="2814438"/>
            <a:ext cx="867436" cy="948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6F02131-8D72-3868-D3FD-4592040ABE28}"/>
              </a:ext>
            </a:extLst>
          </p:cNvPr>
          <p:cNvCxnSpPr>
            <a:cxnSpLocks/>
            <a:endCxn id="16" idx="1"/>
          </p:cNvCxnSpPr>
          <p:nvPr/>
        </p:nvCxnSpPr>
        <p:spPr>
          <a:xfrm flipV="1">
            <a:off x="2291471" y="2814438"/>
            <a:ext cx="958934" cy="787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6F71C153-F589-7D51-D022-9DF4B8B45430}"/>
              </a:ext>
            </a:extLst>
          </p:cNvPr>
          <p:cNvCxnSpPr>
            <a:stCxn id="16" idx="3"/>
            <a:endCxn id="18" idx="1"/>
          </p:cNvCxnSpPr>
          <p:nvPr/>
        </p:nvCxnSpPr>
        <p:spPr>
          <a:xfrm>
            <a:off x="4825205" y="2814438"/>
            <a:ext cx="6061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A3417D7-21F4-3959-8283-3B6352319F85}"/>
              </a:ext>
            </a:extLst>
          </p:cNvPr>
          <p:cNvSpPr txBox="1"/>
          <p:nvPr/>
        </p:nvSpPr>
        <p:spPr>
          <a:xfrm>
            <a:off x="3453012" y="1606636"/>
            <a:ext cx="1347392" cy="923330"/>
          </a:xfrm>
          <a:prstGeom prst="rect">
            <a:avLst/>
          </a:prstGeom>
          <a:noFill/>
        </p:spPr>
        <p:txBody>
          <a:bodyPr wrap="square" rtlCol="0">
            <a:spAutoFit/>
          </a:bodyPr>
          <a:lstStyle/>
          <a:p>
            <a:r>
              <a:rPr lang="sv-SE"/>
              <a:t>Software package is created</a:t>
            </a:r>
            <a:endParaRPr lang="hi-IN"/>
          </a:p>
        </p:txBody>
      </p:sp>
      <p:sp>
        <p:nvSpPr>
          <p:cNvPr id="55" name="TextBox 54">
            <a:extLst>
              <a:ext uri="{FF2B5EF4-FFF2-40B4-BE49-F238E27FC236}">
                <a16:creationId xmlns:a16="http://schemas.microsoft.com/office/drawing/2014/main" id="{BCA0B4B2-CFFB-6FD7-6264-F74D11092538}"/>
              </a:ext>
            </a:extLst>
          </p:cNvPr>
          <p:cNvSpPr txBox="1"/>
          <p:nvPr/>
        </p:nvSpPr>
        <p:spPr>
          <a:xfrm>
            <a:off x="614520" y="1230675"/>
            <a:ext cx="2522272" cy="369332"/>
          </a:xfrm>
          <a:prstGeom prst="rect">
            <a:avLst/>
          </a:prstGeom>
          <a:noFill/>
        </p:spPr>
        <p:txBody>
          <a:bodyPr wrap="square" rtlCol="0">
            <a:spAutoFit/>
          </a:bodyPr>
          <a:lstStyle/>
          <a:p>
            <a:r>
              <a:rPr lang="sv-SE"/>
              <a:t>What developers write</a:t>
            </a:r>
            <a:endParaRPr lang="hi-IN"/>
          </a:p>
        </p:txBody>
      </p:sp>
      <p:sp>
        <p:nvSpPr>
          <p:cNvPr id="56" name="TextBox 55">
            <a:extLst>
              <a:ext uri="{FF2B5EF4-FFF2-40B4-BE49-F238E27FC236}">
                <a16:creationId xmlns:a16="http://schemas.microsoft.com/office/drawing/2014/main" id="{1C1BCCDC-964D-D47A-6245-216BA58FFE42}"/>
              </a:ext>
            </a:extLst>
          </p:cNvPr>
          <p:cNvSpPr txBox="1"/>
          <p:nvPr/>
        </p:nvSpPr>
        <p:spPr>
          <a:xfrm>
            <a:off x="620553" y="4559846"/>
            <a:ext cx="2809480" cy="369332"/>
          </a:xfrm>
          <a:prstGeom prst="rect">
            <a:avLst/>
          </a:prstGeom>
          <a:noFill/>
        </p:spPr>
        <p:txBody>
          <a:bodyPr wrap="square" rtlCol="0">
            <a:spAutoFit/>
          </a:bodyPr>
          <a:lstStyle/>
          <a:p>
            <a:r>
              <a:rPr lang="sv-SE"/>
              <a:t>What developers declare</a:t>
            </a:r>
            <a:endParaRPr lang="hi-IN"/>
          </a:p>
        </p:txBody>
      </p:sp>
      <p:sp>
        <p:nvSpPr>
          <p:cNvPr id="57" name="TextBox 56">
            <a:extLst>
              <a:ext uri="{FF2B5EF4-FFF2-40B4-BE49-F238E27FC236}">
                <a16:creationId xmlns:a16="http://schemas.microsoft.com/office/drawing/2014/main" id="{D9CB2680-2C16-5C18-6685-8F4E7FB3732A}"/>
              </a:ext>
            </a:extLst>
          </p:cNvPr>
          <p:cNvSpPr txBox="1"/>
          <p:nvPr/>
        </p:nvSpPr>
        <p:spPr>
          <a:xfrm>
            <a:off x="5658774" y="1564772"/>
            <a:ext cx="1347392" cy="923330"/>
          </a:xfrm>
          <a:prstGeom prst="rect">
            <a:avLst/>
          </a:prstGeom>
          <a:noFill/>
        </p:spPr>
        <p:txBody>
          <a:bodyPr wrap="square" rtlCol="0">
            <a:spAutoFit/>
          </a:bodyPr>
          <a:lstStyle/>
          <a:p>
            <a:r>
              <a:rPr lang="sv-SE"/>
              <a:t>Software packaged is stored</a:t>
            </a:r>
            <a:endParaRPr lang="hi-IN"/>
          </a:p>
        </p:txBody>
      </p:sp>
      <p:pic>
        <p:nvPicPr>
          <p:cNvPr id="2050" name="Picture 2" descr="Smiling ">
            <a:extLst>
              <a:ext uri="{FF2B5EF4-FFF2-40B4-BE49-F238E27FC236}">
                <a16:creationId xmlns:a16="http://schemas.microsoft.com/office/drawing/2014/main" id="{BD8CFBE8-4E42-175D-932D-67AAA291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612" y="1051449"/>
            <a:ext cx="722893" cy="722893"/>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or: Curved 58">
            <a:extLst>
              <a:ext uri="{FF2B5EF4-FFF2-40B4-BE49-F238E27FC236}">
                <a16:creationId xmlns:a16="http://schemas.microsoft.com/office/drawing/2014/main" id="{548E8093-1A84-291F-CF5C-3CEBD3084CAE}"/>
              </a:ext>
            </a:extLst>
          </p:cNvPr>
          <p:cNvCxnSpPr>
            <a:cxnSpLocks/>
            <a:stCxn id="18" idx="2"/>
            <a:endCxn id="2058" idx="3"/>
          </p:cNvCxnSpPr>
          <p:nvPr/>
        </p:nvCxnSpPr>
        <p:spPr>
          <a:xfrm rot="5400000">
            <a:off x="3886358" y="1805273"/>
            <a:ext cx="1027680" cy="3637136"/>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372B182F-ADE8-7309-4532-4FA3CBC008C9}"/>
              </a:ext>
            </a:extLst>
          </p:cNvPr>
          <p:cNvSpPr txBox="1"/>
          <p:nvPr/>
        </p:nvSpPr>
        <p:spPr>
          <a:xfrm>
            <a:off x="4293410" y="4046022"/>
            <a:ext cx="1882986" cy="369332"/>
          </a:xfrm>
          <a:prstGeom prst="rect">
            <a:avLst/>
          </a:prstGeom>
          <a:noFill/>
        </p:spPr>
        <p:txBody>
          <a:bodyPr wrap="square" rtlCol="0">
            <a:spAutoFit/>
          </a:bodyPr>
          <a:lstStyle/>
          <a:p>
            <a:r>
              <a:rPr lang="sv-SE"/>
              <a:t>Software Reuse</a:t>
            </a:r>
            <a:endParaRPr lang="hi-IN"/>
          </a:p>
        </p:txBody>
      </p:sp>
      <p:pic>
        <p:nvPicPr>
          <p:cNvPr id="61" name="Picture 2" descr="Smiling ">
            <a:extLst>
              <a:ext uri="{FF2B5EF4-FFF2-40B4-BE49-F238E27FC236}">
                <a16:creationId xmlns:a16="http://schemas.microsoft.com/office/drawing/2014/main" id="{AA0E7994-0722-4BBE-033B-A0468B692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610" y="2452990"/>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Smiling ">
            <a:extLst>
              <a:ext uri="{FF2B5EF4-FFF2-40B4-BE49-F238E27FC236}">
                <a16:creationId xmlns:a16="http://schemas.microsoft.com/office/drawing/2014/main" id="{431DC0D7-EFA3-1592-0C69-9DA11D32F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611" y="3842117"/>
            <a:ext cx="722893" cy="722893"/>
          </a:xfrm>
          <a:prstGeom prst="rect">
            <a:avLst/>
          </a:prstGeom>
          <a:noFill/>
          <a:extLst>
            <a:ext uri="{909E8E84-426E-40DD-AFC4-6F175D3DCCD1}">
              <a14:hiddenFill xmlns:a14="http://schemas.microsoft.com/office/drawing/2010/main">
                <a:solidFill>
                  <a:srgbClr val="FFFFFF"/>
                </a:solidFill>
              </a14:hiddenFill>
            </a:ext>
          </a:extLst>
        </p:spPr>
      </p:pic>
      <p:cxnSp>
        <p:nvCxnSpPr>
          <p:cNvPr id="2048" name="Straight Arrow Connector 2047">
            <a:extLst>
              <a:ext uri="{FF2B5EF4-FFF2-40B4-BE49-F238E27FC236}">
                <a16:creationId xmlns:a16="http://schemas.microsoft.com/office/drawing/2014/main" id="{829B0E4C-FBA5-A1E1-E72D-4A28AE347B14}"/>
              </a:ext>
            </a:extLst>
          </p:cNvPr>
          <p:cNvCxnSpPr>
            <a:stCxn id="18" idx="3"/>
            <a:endCxn id="2050" idx="1"/>
          </p:cNvCxnSpPr>
          <p:nvPr/>
        </p:nvCxnSpPr>
        <p:spPr>
          <a:xfrm flipV="1">
            <a:off x="7006166" y="1412896"/>
            <a:ext cx="671446" cy="14015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1" name="Straight Arrow Connector 2050">
            <a:extLst>
              <a:ext uri="{FF2B5EF4-FFF2-40B4-BE49-F238E27FC236}">
                <a16:creationId xmlns:a16="http://schemas.microsoft.com/office/drawing/2014/main" id="{884E2E6C-F6AC-3172-508D-1AEA45DFA03E}"/>
              </a:ext>
            </a:extLst>
          </p:cNvPr>
          <p:cNvCxnSpPr>
            <a:stCxn id="18" idx="3"/>
            <a:endCxn id="61" idx="1"/>
          </p:cNvCxnSpPr>
          <p:nvPr/>
        </p:nvCxnSpPr>
        <p:spPr>
          <a:xfrm flipV="1">
            <a:off x="7006166" y="2814437"/>
            <a:ext cx="671444"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4" name="Straight Arrow Connector 2053">
            <a:extLst>
              <a:ext uri="{FF2B5EF4-FFF2-40B4-BE49-F238E27FC236}">
                <a16:creationId xmlns:a16="http://schemas.microsoft.com/office/drawing/2014/main" id="{2A5D0361-B226-CBE4-5219-9BB6215906C4}"/>
              </a:ext>
            </a:extLst>
          </p:cNvPr>
          <p:cNvCxnSpPr>
            <a:stCxn id="18" idx="3"/>
            <a:endCxn id="62" idx="1"/>
          </p:cNvCxnSpPr>
          <p:nvPr/>
        </p:nvCxnSpPr>
        <p:spPr>
          <a:xfrm>
            <a:off x="7006166" y="2814438"/>
            <a:ext cx="671445" cy="1389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57" name="Rectangle: Rounded Corners 2056">
            <a:extLst>
              <a:ext uri="{FF2B5EF4-FFF2-40B4-BE49-F238E27FC236}">
                <a16:creationId xmlns:a16="http://schemas.microsoft.com/office/drawing/2014/main" id="{01712116-2D6B-B60D-3AFB-A64E89F50170}"/>
              </a:ext>
            </a:extLst>
          </p:cNvPr>
          <p:cNvSpPr/>
          <p:nvPr/>
        </p:nvSpPr>
        <p:spPr>
          <a:xfrm>
            <a:off x="852620" y="3735660"/>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2058" name="Rectangle: Rounded Corners 2057">
            <a:extLst>
              <a:ext uri="{FF2B5EF4-FFF2-40B4-BE49-F238E27FC236}">
                <a16:creationId xmlns:a16="http://schemas.microsoft.com/office/drawing/2014/main" id="{EB27AA15-7B8A-D2A9-77E5-08F4BB0414F2}"/>
              </a:ext>
            </a:extLst>
          </p:cNvPr>
          <p:cNvSpPr/>
          <p:nvPr/>
        </p:nvSpPr>
        <p:spPr>
          <a:xfrm>
            <a:off x="1006830" y="3842117"/>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cxnSp>
        <p:nvCxnSpPr>
          <p:cNvPr id="2078" name="Connector: Curved 2077">
            <a:extLst>
              <a:ext uri="{FF2B5EF4-FFF2-40B4-BE49-F238E27FC236}">
                <a16:creationId xmlns:a16="http://schemas.microsoft.com/office/drawing/2014/main" id="{487A25EC-50A0-CAE0-7C3A-E6B7F08BD017}"/>
              </a:ext>
            </a:extLst>
          </p:cNvPr>
          <p:cNvCxnSpPr>
            <a:cxnSpLocks/>
            <a:stCxn id="18" idx="2"/>
          </p:cNvCxnSpPr>
          <p:nvPr/>
        </p:nvCxnSpPr>
        <p:spPr>
          <a:xfrm rot="5400000">
            <a:off x="3942495" y="1745970"/>
            <a:ext cx="912240" cy="364030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81" name="Connector: Curved 2080">
            <a:extLst>
              <a:ext uri="{FF2B5EF4-FFF2-40B4-BE49-F238E27FC236}">
                <a16:creationId xmlns:a16="http://schemas.microsoft.com/office/drawing/2014/main" id="{32C62900-5686-88C0-EC21-5A5B31C7EE74}"/>
              </a:ext>
            </a:extLst>
          </p:cNvPr>
          <p:cNvCxnSpPr>
            <a:cxnSpLocks/>
          </p:cNvCxnSpPr>
          <p:nvPr/>
        </p:nvCxnSpPr>
        <p:spPr>
          <a:xfrm rot="5400000">
            <a:off x="3803693" y="1883068"/>
            <a:ext cx="1152813" cy="362277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2088" name="Picture 2087">
            <a:extLst>
              <a:ext uri="{FF2B5EF4-FFF2-40B4-BE49-F238E27FC236}">
                <a16:creationId xmlns:a16="http://schemas.microsoft.com/office/drawing/2014/main" id="{87737739-FE35-5648-5506-B30E7C155FD1}"/>
              </a:ext>
            </a:extLst>
          </p:cNvPr>
          <p:cNvPicPr>
            <a:picLocks noChangeAspect="1"/>
          </p:cNvPicPr>
          <p:nvPr/>
        </p:nvPicPr>
        <p:blipFill>
          <a:blip r:embed="rId4"/>
          <a:stretch>
            <a:fillRect/>
          </a:stretch>
        </p:blipFill>
        <p:spPr>
          <a:xfrm>
            <a:off x="9689547" y="1087522"/>
            <a:ext cx="650745" cy="650745"/>
          </a:xfrm>
          <a:prstGeom prst="rect">
            <a:avLst/>
          </a:prstGeom>
        </p:spPr>
      </p:pic>
      <p:pic>
        <p:nvPicPr>
          <p:cNvPr id="2094" name="Picture 2093">
            <a:extLst>
              <a:ext uri="{FF2B5EF4-FFF2-40B4-BE49-F238E27FC236}">
                <a16:creationId xmlns:a16="http://schemas.microsoft.com/office/drawing/2014/main" id="{565B42EC-C9C1-5843-6B11-C40812C249E5}"/>
              </a:ext>
            </a:extLst>
          </p:cNvPr>
          <p:cNvPicPr>
            <a:picLocks noChangeAspect="1"/>
          </p:cNvPicPr>
          <p:nvPr/>
        </p:nvPicPr>
        <p:blipFill>
          <a:blip r:embed="rId5"/>
          <a:stretch>
            <a:fillRect/>
          </a:stretch>
        </p:blipFill>
        <p:spPr>
          <a:xfrm>
            <a:off x="9688691" y="2488102"/>
            <a:ext cx="651600" cy="651600"/>
          </a:xfrm>
          <a:prstGeom prst="rect">
            <a:avLst/>
          </a:prstGeom>
        </p:spPr>
      </p:pic>
      <p:pic>
        <p:nvPicPr>
          <p:cNvPr id="2096" name="Picture 2095">
            <a:extLst>
              <a:ext uri="{FF2B5EF4-FFF2-40B4-BE49-F238E27FC236}">
                <a16:creationId xmlns:a16="http://schemas.microsoft.com/office/drawing/2014/main" id="{1C0CD874-9987-7A5A-33BC-6C78CE94CF68}"/>
              </a:ext>
            </a:extLst>
          </p:cNvPr>
          <p:cNvPicPr>
            <a:picLocks noChangeAspect="1"/>
          </p:cNvPicPr>
          <p:nvPr/>
        </p:nvPicPr>
        <p:blipFill>
          <a:blip r:embed="rId6"/>
          <a:stretch>
            <a:fillRect/>
          </a:stretch>
        </p:blipFill>
        <p:spPr>
          <a:xfrm>
            <a:off x="9688691" y="3881930"/>
            <a:ext cx="651600" cy="651600"/>
          </a:xfrm>
          <a:prstGeom prst="rect">
            <a:avLst/>
          </a:prstGeom>
        </p:spPr>
      </p:pic>
      <p:cxnSp>
        <p:nvCxnSpPr>
          <p:cNvPr id="2098" name="Straight Arrow Connector 2097">
            <a:extLst>
              <a:ext uri="{FF2B5EF4-FFF2-40B4-BE49-F238E27FC236}">
                <a16:creationId xmlns:a16="http://schemas.microsoft.com/office/drawing/2014/main" id="{6CB27251-36CC-498D-4E99-11254D572B36}"/>
              </a:ext>
            </a:extLst>
          </p:cNvPr>
          <p:cNvCxnSpPr>
            <a:cxnSpLocks/>
            <a:stCxn id="2050" idx="3"/>
            <a:endCxn id="2088" idx="1"/>
          </p:cNvCxnSpPr>
          <p:nvPr/>
        </p:nvCxnSpPr>
        <p:spPr>
          <a:xfrm flipV="1">
            <a:off x="8400505" y="1412895"/>
            <a:ext cx="128904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02" name="Straight Arrow Connector 2101">
            <a:extLst>
              <a:ext uri="{FF2B5EF4-FFF2-40B4-BE49-F238E27FC236}">
                <a16:creationId xmlns:a16="http://schemas.microsoft.com/office/drawing/2014/main" id="{26ED151B-2D22-CDEE-C70C-C09CA4AFAA48}"/>
              </a:ext>
            </a:extLst>
          </p:cNvPr>
          <p:cNvCxnSpPr>
            <a:cxnSpLocks/>
            <a:stCxn id="61" idx="3"/>
            <a:endCxn id="2094" idx="1"/>
          </p:cNvCxnSpPr>
          <p:nvPr/>
        </p:nvCxnSpPr>
        <p:spPr>
          <a:xfrm flipV="1">
            <a:off x="8400503" y="2813902"/>
            <a:ext cx="1288188" cy="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11" name="Straight Arrow Connector 2110">
            <a:extLst>
              <a:ext uri="{FF2B5EF4-FFF2-40B4-BE49-F238E27FC236}">
                <a16:creationId xmlns:a16="http://schemas.microsoft.com/office/drawing/2014/main" id="{DF0FC428-0301-B790-2D2E-2ADB19DA944F}"/>
              </a:ext>
            </a:extLst>
          </p:cNvPr>
          <p:cNvCxnSpPr>
            <a:cxnSpLocks/>
            <a:stCxn id="62" idx="3"/>
            <a:endCxn id="2096" idx="1"/>
          </p:cNvCxnSpPr>
          <p:nvPr/>
        </p:nvCxnSpPr>
        <p:spPr>
          <a:xfrm>
            <a:off x="8400504" y="4203564"/>
            <a:ext cx="1288187" cy="4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3" name="TextBox 2112">
            <a:extLst>
              <a:ext uri="{FF2B5EF4-FFF2-40B4-BE49-F238E27FC236}">
                <a16:creationId xmlns:a16="http://schemas.microsoft.com/office/drawing/2014/main" id="{D5BB1C76-599A-D970-3A5D-2D1481D9ECA3}"/>
              </a:ext>
            </a:extLst>
          </p:cNvPr>
          <p:cNvSpPr txBox="1"/>
          <p:nvPr/>
        </p:nvSpPr>
        <p:spPr>
          <a:xfrm>
            <a:off x="8507381" y="1051449"/>
            <a:ext cx="1068891" cy="369332"/>
          </a:xfrm>
          <a:prstGeom prst="rect">
            <a:avLst/>
          </a:prstGeom>
          <a:noFill/>
        </p:spPr>
        <p:txBody>
          <a:bodyPr wrap="square" rtlCol="0">
            <a:spAutoFit/>
          </a:bodyPr>
          <a:lstStyle/>
          <a:p>
            <a:r>
              <a:rPr lang="sv-SE"/>
              <a:t>Execute</a:t>
            </a:r>
            <a:endParaRPr lang="hi-IN"/>
          </a:p>
        </p:txBody>
      </p:sp>
      <p:sp>
        <p:nvSpPr>
          <p:cNvPr id="2114" name="TextBox 2113">
            <a:extLst>
              <a:ext uri="{FF2B5EF4-FFF2-40B4-BE49-F238E27FC236}">
                <a16:creationId xmlns:a16="http://schemas.microsoft.com/office/drawing/2014/main" id="{24AA3184-966D-7409-363C-100DF2D3A1C5}"/>
              </a:ext>
            </a:extLst>
          </p:cNvPr>
          <p:cNvSpPr txBox="1"/>
          <p:nvPr/>
        </p:nvSpPr>
        <p:spPr>
          <a:xfrm>
            <a:off x="8510151" y="2464486"/>
            <a:ext cx="1068891" cy="369332"/>
          </a:xfrm>
          <a:prstGeom prst="rect">
            <a:avLst/>
          </a:prstGeom>
          <a:noFill/>
        </p:spPr>
        <p:txBody>
          <a:bodyPr wrap="square" rtlCol="0">
            <a:spAutoFit/>
          </a:bodyPr>
          <a:lstStyle/>
          <a:p>
            <a:r>
              <a:rPr lang="sv-SE" b="1"/>
              <a:t>Execute</a:t>
            </a:r>
            <a:endParaRPr lang="hi-IN" b="1"/>
          </a:p>
        </p:txBody>
      </p:sp>
      <p:sp>
        <p:nvSpPr>
          <p:cNvPr id="2115" name="TextBox 2114">
            <a:extLst>
              <a:ext uri="{FF2B5EF4-FFF2-40B4-BE49-F238E27FC236}">
                <a16:creationId xmlns:a16="http://schemas.microsoft.com/office/drawing/2014/main" id="{A07A51DB-059D-2850-36C2-F4E90D4ADC91}"/>
              </a:ext>
            </a:extLst>
          </p:cNvPr>
          <p:cNvSpPr txBox="1"/>
          <p:nvPr/>
        </p:nvSpPr>
        <p:spPr>
          <a:xfrm>
            <a:off x="8507381" y="3838175"/>
            <a:ext cx="1068891" cy="369332"/>
          </a:xfrm>
          <a:prstGeom prst="rect">
            <a:avLst/>
          </a:prstGeom>
          <a:noFill/>
        </p:spPr>
        <p:txBody>
          <a:bodyPr wrap="square" rtlCol="0">
            <a:spAutoFit/>
          </a:bodyPr>
          <a:lstStyle/>
          <a:p>
            <a:r>
              <a:rPr lang="sv-SE" i="1" u="sng"/>
              <a:t>Execute</a:t>
            </a:r>
            <a:endParaRPr lang="hi-IN" i="1" u="sng"/>
          </a:p>
        </p:txBody>
      </p:sp>
    </p:spTree>
    <p:extLst>
      <p:ext uri="{BB962C8B-B14F-4D97-AF65-F5344CB8AC3E}">
        <p14:creationId xmlns:p14="http://schemas.microsoft.com/office/powerpoint/2010/main" val="31317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9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1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1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0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1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1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47" grpId="0"/>
      <p:bldP spid="55" grpId="0"/>
      <p:bldP spid="56" grpId="0"/>
      <p:bldP spid="57" grpId="0"/>
      <p:bldP spid="60" grpId="0"/>
      <p:bldP spid="2057" grpId="0" animBg="1"/>
      <p:bldP spid="2058" grpId="0" animBg="1"/>
      <p:bldP spid="2113" grpId="0"/>
      <p:bldP spid="2114" grpId="0"/>
      <p:bldP spid="21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RQ1: </a:t>
            </a:r>
            <a:r>
              <a:rPr lang="sv-SE" err="1">
                <a:ea typeface="+mj-lt"/>
                <a:cs typeface="+mj-lt"/>
              </a:rPr>
              <a:t>What</a:t>
            </a:r>
            <a:r>
              <a:rPr lang="sv-SE">
                <a:ea typeface="+mj-lt"/>
                <a:cs typeface="+mj-lt"/>
              </a:rPr>
              <a:t> is the </a:t>
            </a:r>
            <a:r>
              <a:rPr lang="sv-SE" err="1">
                <a:ea typeface="+mj-lt"/>
                <a:cs typeface="+mj-lt"/>
              </a:rPr>
              <a:t>scale</a:t>
            </a:r>
            <a:r>
              <a:rPr lang="sv-SE">
                <a:ea typeface="+mj-lt"/>
                <a:cs typeface="+mj-lt"/>
              </a:rPr>
              <a:t> </a:t>
            </a:r>
            <a:r>
              <a:rPr lang="sv-SE" err="1">
                <a:ea typeface="+mj-lt"/>
                <a:cs typeface="+mj-lt"/>
              </a:rPr>
              <a:t>of</a:t>
            </a:r>
            <a:r>
              <a:rPr lang="sv-SE">
                <a:ea typeface="+mj-lt"/>
                <a:cs typeface="+mj-lt"/>
              </a:rPr>
              <a:t> BOMI for all the </a:t>
            </a:r>
            <a:r>
              <a:rPr lang="sv-SE" err="1">
                <a:ea typeface="+mj-lt"/>
                <a:cs typeface="+mj-lt"/>
              </a:rPr>
              <a:t>study</a:t>
            </a:r>
            <a:r>
              <a:rPr lang="sv-SE">
                <a:ea typeface="+mj-lt"/>
                <a:cs typeface="+mj-lt"/>
              </a:rPr>
              <a:t> </a:t>
            </a:r>
            <a:r>
              <a:rPr lang="sv-SE" err="1">
                <a:ea typeface="+mj-lt"/>
                <a:cs typeface="+mj-lt"/>
              </a:rPr>
              <a:t>subjects</a:t>
            </a:r>
            <a:r>
              <a:rPr lang="sv-SE">
                <a:ea typeface="+mj-lt"/>
                <a:cs typeface="+mj-lt"/>
              </a:rPr>
              <a:t>?</a:t>
            </a:r>
            <a:endParaRPr lang="sv-SE" err="1"/>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30</a:t>
            </a:fld>
            <a:endParaRPr lang="sv-SE"/>
          </a:p>
        </p:txBody>
      </p:sp>
      <p:sp>
        <p:nvSpPr>
          <p:cNvPr id="12" name="Platshållare för innehåll 11">
            <a:extLst>
              <a:ext uri="{FF2B5EF4-FFF2-40B4-BE49-F238E27FC236}">
                <a16:creationId xmlns:a16="http://schemas.microsoft.com/office/drawing/2014/main" id="{94F369D5-D4B0-07E2-CE99-7A2902FFF7A4}"/>
              </a:ext>
            </a:extLst>
          </p:cNvPr>
          <p:cNvSpPr>
            <a:spLocks noGrp="1"/>
          </p:cNvSpPr>
          <p:nvPr>
            <p:ph idx="1"/>
          </p:nvPr>
        </p:nvSpPr>
        <p:spPr/>
        <p:txBody>
          <a:bodyPr vert="horz" lIns="91440" tIns="45720" rIns="91440" bIns="45720" rtlCol="0" anchor="t">
            <a:noAutofit/>
          </a:bodyPr>
          <a:lstStyle/>
          <a:p>
            <a:r>
              <a:rPr lang="sv-SE"/>
              <a:t>Methodology: Count classes in BOMI for all study subjects.</a:t>
            </a:r>
          </a:p>
          <a:p>
            <a:endParaRPr lang="sv-SE"/>
          </a:p>
          <a:p>
            <a:r>
              <a:rPr lang="sv-SE"/>
              <a:t>Key findings:</a:t>
            </a:r>
          </a:p>
          <a:p>
            <a:pPr lvl="1">
              <a:buFont typeface="Courier New" panose="020B0604020202020204" pitchFamily="34" charset="0"/>
              <a:buChar char="o"/>
            </a:pPr>
            <a:r>
              <a:rPr lang="sv-SE"/>
              <a:t>BOMI-Environment contains around 25,000 classes, varying with JDK vendors and versions.</a:t>
            </a:r>
          </a:p>
          <a:p>
            <a:pPr lvl="1">
              <a:buFont typeface="Courier New" panose="020B0604020202020204" pitchFamily="34" charset="0"/>
              <a:buChar char="o"/>
            </a:pPr>
            <a:r>
              <a:rPr lang="sv-SE"/>
              <a:t>BOMI-SupplyChain strongly depends on number of classes in dependencies. It is also much more complex as dependencies come from so many diverse organizations, unlike JDK classes.</a:t>
            </a:r>
          </a:p>
          <a:p>
            <a:pPr lvl="1">
              <a:buFont typeface="Courier New" panose="020B0604020202020204" pitchFamily="34" charset="0"/>
              <a:buChar char="o"/>
            </a:pPr>
            <a:r>
              <a:rPr lang="sv-SE"/>
              <a:t>BOMI-Runtime constitutes few number of classes, but they are extremely important to detect in order to prevent attacks. </a:t>
            </a:r>
          </a:p>
          <a:p>
            <a:pPr lvl="1">
              <a:buFont typeface="Courier New" panose="020B0604020202020204" pitchFamily="34" charset="0"/>
              <a:buChar char="o"/>
            </a:pPr>
            <a:endParaRPr lang="sv-SE"/>
          </a:p>
        </p:txBody>
      </p:sp>
      <p:sp>
        <p:nvSpPr>
          <p:cNvPr id="8" name="Rectangle 7">
            <a:extLst>
              <a:ext uri="{FF2B5EF4-FFF2-40B4-BE49-F238E27FC236}">
                <a16:creationId xmlns:a16="http://schemas.microsoft.com/office/drawing/2014/main" id="{8FCCFFC9-13B5-2592-69D1-FF2B53225E70}"/>
              </a:ext>
            </a:extLst>
          </p:cNvPr>
          <p:cNvSpPr/>
          <p:nvPr/>
        </p:nvSpPr>
        <p:spPr>
          <a:xfrm>
            <a:off x="0" y="0"/>
            <a:ext cx="12192000" cy="6858000"/>
          </a:xfrm>
          <a:prstGeom prst="rect">
            <a:avLst/>
          </a:prstGeom>
          <a:solidFill>
            <a:srgbClr val="000000">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4800" b="1" u="sng"/>
          </a:p>
        </p:txBody>
      </p:sp>
      <p:sp>
        <p:nvSpPr>
          <p:cNvPr id="9" name="TextBox 8">
            <a:extLst>
              <a:ext uri="{FF2B5EF4-FFF2-40B4-BE49-F238E27FC236}">
                <a16:creationId xmlns:a16="http://schemas.microsoft.com/office/drawing/2014/main" id="{913925C7-7E33-394B-7CAF-4F5C5E705D84}"/>
              </a:ext>
            </a:extLst>
          </p:cNvPr>
          <p:cNvSpPr txBox="1"/>
          <p:nvPr/>
        </p:nvSpPr>
        <p:spPr>
          <a:xfrm>
            <a:off x="600075" y="2261523"/>
            <a:ext cx="10745867" cy="2862322"/>
          </a:xfrm>
          <a:prstGeom prst="rect">
            <a:avLst/>
          </a:prstGeom>
          <a:solidFill>
            <a:srgbClr val="EBE5E0"/>
          </a:solidFill>
        </p:spPr>
        <p:txBody>
          <a:bodyPr wrap="square" rtlCol="0" anchor="ctr">
            <a:spAutoFit/>
          </a:bodyPr>
          <a:lstStyle/>
          <a:p>
            <a:pPr algn="ctr"/>
            <a:r>
              <a:rPr lang="sv-SE" sz="6000" b="1" u="sng"/>
              <a:t>Takeaway</a:t>
            </a:r>
            <a:r>
              <a:rPr lang="en-IN" sz="6000" b="1" u="sng"/>
              <a:t>: Around 25,000 for the selected study subjects.</a:t>
            </a:r>
            <a:endParaRPr lang="hi-IN" sz="6000" b="1" u="sng"/>
          </a:p>
          <a:p>
            <a:pPr algn="ctr"/>
            <a:endParaRPr lang="hi-IN" sz="6000"/>
          </a:p>
        </p:txBody>
      </p:sp>
    </p:spTree>
    <p:extLst>
      <p:ext uri="{BB962C8B-B14F-4D97-AF65-F5344CB8AC3E}">
        <p14:creationId xmlns:p14="http://schemas.microsoft.com/office/powerpoint/2010/main" val="2611583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RQ2: </a:t>
            </a:r>
            <a:r>
              <a:rPr lang="sv-SE">
                <a:ea typeface="+mj-lt"/>
                <a:cs typeface="+mj-lt"/>
              </a:rPr>
              <a:t>To what extent can SBOM.EXE mitigate high-profile attacks in Java?</a:t>
            </a:r>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31</a:t>
            </a:fld>
            <a:endParaRPr lang="sv-SE"/>
          </a:p>
        </p:txBody>
      </p:sp>
      <p:sp>
        <p:nvSpPr>
          <p:cNvPr id="9" name="Platshållare för innehåll 11">
            <a:extLst>
              <a:ext uri="{FF2B5EF4-FFF2-40B4-BE49-F238E27FC236}">
                <a16:creationId xmlns:a16="http://schemas.microsoft.com/office/drawing/2014/main" id="{388E026C-BE85-93B2-6767-DBCECF4DCC95}"/>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a:t>Methodology: Replicate </a:t>
            </a:r>
            <a:r>
              <a:rPr lang="sv-SE">
                <a:ea typeface="+mn-lt"/>
                <a:cs typeface="+mn-lt"/>
              </a:rPr>
              <a:t>CVE-2021-44228 (Log4Shell), CVE-2021-42392 (H2 database console), and CVE-2022-33980 (Apache Commons Configuration)</a:t>
            </a:r>
            <a:r>
              <a:rPr lang="sv-SE"/>
              <a:t> in a proof-of-concept and then run them with our BOMI and SBOM Runtime Watchdog attached.</a:t>
            </a:r>
          </a:p>
          <a:p>
            <a:endParaRPr lang="sv-SE"/>
          </a:p>
          <a:p>
            <a:r>
              <a:rPr lang="sv-SE"/>
              <a:t>Key findings:</a:t>
            </a:r>
          </a:p>
          <a:p>
            <a:pPr lvl="1">
              <a:buFont typeface="Courier New" panose="020B0604020202020204" pitchFamily="34" charset="0"/>
              <a:buChar char="o"/>
            </a:pPr>
            <a:r>
              <a:rPr lang="sv-SE"/>
              <a:t>It successfully prevent execution of the malicious class loaded at runtime in all 3 CVEs. In more technical terms, it is prevented from being initialized.</a:t>
            </a:r>
          </a:p>
          <a:p>
            <a:pPr lvl="1">
              <a:buFont typeface="Courier New" panose="020B0604020202020204" pitchFamily="34" charset="0"/>
              <a:buChar char="o"/>
            </a:pPr>
            <a:r>
              <a:rPr lang="sv-SE" b="1">
                <a:ea typeface="+mn-lt"/>
                <a:cs typeface="+mn-lt"/>
              </a:rPr>
              <a:t>CVE-2021-44228 – mitigated</a:t>
            </a:r>
          </a:p>
          <a:p>
            <a:pPr lvl="1">
              <a:buFont typeface="Courier New" panose="020B0604020202020204" pitchFamily="34" charset="0"/>
              <a:buChar char="o"/>
            </a:pPr>
            <a:r>
              <a:rPr lang="sv-SE" b="1">
                <a:ea typeface="+mn-lt"/>
                <a:cs typeface="+mn-lt"/>
              </a:rPr>
              <a:t>CVE-2021-42392 – mitigated</a:t>
            </a:r>
          </a:p>
          <a:p>
            <a:pPr lvl="1">
              <a:buFont typeface="Courier New" panose="020B0604020202020204" pitchFamily="34" charset="0"/>
              <a:buChar char="o"/>
            </a:pPr>
            <a:r>
              <a:rPr lang="sv-SE" b="1">
                <a:ea typeface="+mn-lt"/>
                <a:cs typeface="+mn-lt"/>
              </a:rPr>
              <a:t>CVE-2022-33980 – mitiagted</a:t>
            </a:r>
          </a:p>
          <a:p>
            <a:pPr lvl="1">
              <a:buFont typeface="Courier New" panose="020B0604020202020204" pitchFamily="34" charset="0"/>
              <a:buChar char="o"/>
            </a:pPr>
            <a:endParaRPr lang="sv-SE"/>
          </a:p>
          <a:p>
            <a:pPr lvl="1">
              <a:buFont typeface="Courier New" panose="020B0604020202020204" pitchFamily="34" charset="0"/>
              <a:buChar char="o"/>
            </a:pPr>
            <a:endParaRPr lang="sv-SE"/>
          </a:p>
        </p:txBody>
      </p:sp>
    </p:spTree>
    <p:extLst>
      <p:ext uri="{BB962C8B-B14F-4D97-AF65-F5344CB8AC3E}">
        <p14:creationId xmlns:p14="http://schemas.microsoft.com/office/powerpoint/2010/main" val="67102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RQ2: </a:t>
            </a:r>
            <a:r>
              <a:rPr lang="sv-SE">
                <a:ea typeface="+mj-lt"/>
                <a:cs typeface="+mj-lt"/>
              </a:rPr>
              <a:t>To what extent can SBOM.EXE mitigate high-profile attacks in Java?</a:t>
            </a:r>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32</a:t>
            </a:fld>
            <a:endParaRPr lang="sv-SE"/>
          </a:p>
        </p:txBody>
      </p:sp>
      <p:sp>
        <p:nvSpPr>
          <p:cNvPr id="9" name="Platshållare för innehåll 11">
            <a:extLst>
              <a:ext uri="{FF2B5EF4-FFF2-40B4-BE49-F238E27FC236}">
                <a16:creationId xmlns:a16="http://schemas.microsoft.com/office/drawing/2014/main" id="{388E026C-BE85-93B2-6767-DBCECF4DCC95}"/>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a:t>Methodology: Replicate </a:t>
            </a:r>
            <a:r>
              <a:rPr lang="sv-SE">
                <a:ea typeface="+mn-lt"/>
                <a:cs typeface="+mn-lt"/>
              </a:rPr>
              <a:t>CVE-2021-44228 (Log4Shell), CVE-2021-42392 (H2 database console), and CVE-2022-33980 (Apache Commons Configuration)</a:t>
            </a:r>
            <a:r>
              <a:rPr lang="sv-SE"/>
              <a:t> in a proof-of-concept and then run them with our BOMI and SBOM Runtime Watchdog attached.</a:t>
            </a:r>
          </a:p>
          <a:p>
            <a:endParaRPr lang="sv-SE"/>
          </a:p>
          <a:p>
            <a:r>
              <a:rPr lang="sv-SE"/>
              <a:t>Key findings:</a:t>
            </a:r>
          </a:p>
          <a:p>
            <a:pPr lvl="1">
              <a:buFont typeface="Courier New" panose="020B0604020202020204" pitchFamily="34" charset="0"/>
              <a:buChar char="o"/>
            </a:pPr>
            <a:r>
              <a:rPr lang="sv-SE"/>
              <a:t>It successfully prevent execution of the malicious class loaded at runtime in all 3 CVEs. In more technical terms, it is prevented from being initialized.</a:t>
            </a:r>
          </a:p>
          <a:p>
            <a:pPr lvl="1">
              <a:buFont typeface="Courier New" panose="020B0604020202020204" pitchFamily="34" charset="0"/>
              <a:buChar char="o"/>
            </a:pPr>
            <a:r>
              <a:rPr lang="sv-SE" b="1">
                <a:ea typeface="+mn-lt"/>
                <a:cs typeface="+mn-lt"/>
              </a:rPr>
              <a:t>CVE-2021-44228 – mitigated</a:t>
            </a:r>
          </a:p>
          <a:p>
            <a:pPr lvl="1">
              <a:buFont typeface="Courier New" panose="020B0604020202020204" pitchFamily="34" charset="0"/>
              <a:buChar char="o"/>
            </a:pPr>
            <a:r>
              <a:rPr lang="sv-SE" b="1">
                <a:ea typeface="+mn-lt"/>
                <a:cs typeface="+mn-lt"/>
              </a:rPr>
              <a:t>CVE-2021-42392 – mitigated</a:t>
            </a:r>
          </a:p>
          <a:p>
            <a:pPr lvl="1">
              <a:buFont typeface="Courier New" panose="020B0604020202020204" pitchFamily="34" charset="0"/>
              <a:buChar char="o"/>
            </a:pPr>
            <a:r>
              <a:rPr lang="sv-SE" b="1">
                <a:ea typeface="+mn-lt"/>
                <a:cs typeface="+mn-lt"/>
              </a:rPr>
              <a:t>CVE-2022-33980 – mitiagted</a:t>
            </a:r>
          </a:p>
          <a:p>
            <a:pPr lvl="1">
              <a:buFont typeface="Courier New" panose="020B0604020202020204" pitchFamily="34" charset="0"/>
              <a:buChar char="o"/>
            </a:pPr>
            <a:endParaRPr lang="sv-SE"/>
          </a:p>
          <a:p>
            <a:pPr lvl="1">
              <a:buFont typeface="Courier New" panose="020B0604020202020204" pitchFamily="34" charset="0"/>
              <a:buChar char="o"/>
            </a:pPr>
            <a:endParaRPr lang="sv-SE"/>
          </a:p>
        </p:txBody>
      </p:sp>
      <p:sp>
        <p:nvSpPr>
          <p:cNvPr id="3" name="Rectangle 2">
            <a:extLst>
              <a:ext uri="{FF2B5EF4-FFF2-40B4-BE49-F238E27FC236}">
                <a16:creationId xmlns:a16="http://schemas.microsoft.com/office/drawing/2014/main" id="{EC80763B-2748-652F-E54B-CC8790A70FBA}"/>
              </a:ext>
            </a:extLst>
          </p:cNvPr>
          <p:cNvSpPr/>
          <p:nvPr/>
        </p:nvSpPr>
        <p:spPr>
          <a:xfrm>
            <a:off x="0" y="0"/>
            <a:ext cx="12192000" cy="6858000"/>
          </a:xfrm>
          <a:prstGeom prst="rect">
            <a:avLst/>
          </a:prstGeom>
          <a:solidFill>
            <a:srgbClr val="000000">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4800" b="1" u="sng"/>
          </a:p>
        </p:txBody>
      </p:sp>
      <p:sp>
        <p:nvSpPr>
          <p:cNvPr id="8" name="TextBox 7">
            <a:extLst>
              <a:ext uri="{FF2B5EF4-FFF2-40B4-BE49-F238E27FC236}">
                <a16:creationId xmlns:a16="http://schemas.microsoft.com/office/drawing/2014/main" id="{8ABDCB4C-B9E2-2FEB-1221-41D07F1E453D}"/>
              </a:ext>
            </a:extLst>
          </p:cNvPr>
          <p:cNvSpPr txBox="1"/>
          <p:nvPr/>
        </p:nvSpPr>
        <p:spPr>
          <a:xfrm>
            <a:off x="600075" y="2723188"/>
            <a:ext cx="10745867" cy="1938992"/>
          </a:xfrm>
          <a:prstGeom prst="rect">
            <a:avLst/>
          </a:prstGeom>
          <a:solidFill>
            <a:srgbClr val="EBE5E0"/>
          </a:solidFill>
        </p:spPr>
        <p:txBody>
          <a:bodyPr wrap="square" rtlCol="0" anchor="ctr">
            <a:spAutoFit/>
          </a:bodyPr>
          <a:lstStyle/>
          <a:p>
            <a:pPr algn="ctr"/>
            <a:r>
              <a:rPr lang="sv-SE" sz="6000" b="1" u="sng"/>
              <a:t>Takeaway</a:t>
            </a:r>
            <a:r>
              <a:rPr lang="en-IN" sz="6000" b="1" u="sng"/>
              <a:t>: Mitigated all 3 CVEs successfully.</a:t>
            </a:r>
            <a:endParaRPr lang="hi-IN" sz="6000"/>
          </a:p>
        </p:txBody>
      </p:sp>
    </p:spTree>
    <p:extLst>
      <p:ext uri="{BB962C8B-B14F-4D97-AF65-F5344CB8AC3E}">
        <p14:creationId xmlns:p14="http://schemas.microsoft.com/office/powerpoint/2010/main" val="99779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RQ3: </a:t>
            </a:r>
            <a:r>
              <a:rPr lang="sv-SE">
                <a:ea typeface="+mj-lt"/>
                <a:cs typeface="+mj-lt"/>
              </a:rPr>
              <a:t>Is SBOM.EXE compatible with real-world applications?</a:t>
            </a:r>
            <a:endParaRPr lang="sv-SE"/>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33</a:t>
            </a:fld>
            <a:endParaRPr lang="sv-SE"/>
          </a:p>
        </p:txBody>
      </p:sp>
      <p:sp>
        <p:nvSpPr>
          <p:cNvPr id="13" name="Platshållare för innehåll 11">
            <a:extLst>
              <a:ext uri="{FF2B5EF4-FFF2-40B4-BE49-F238E27FC236}">
                <a16:creationId xmlns:a16="http://schemas.microsoft.com/office/drawing/2014/main" id="{7CA3BC42-4C9D-44C6-63B1-E96A3C767098}"/>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a:t>Methodology: Create BOMI for real-world projects – PDFBox, TTorrent, and GraphHopper – and then run these projects with SBOM Runtime Watchdog attached.</a:t>
            </a:r>
          </a:p>
          <a:p>
            <a:endParaRPr lang="sv-SE"/>
          </a:p>
          <a:p>
            <a:r>
              <a:rPr lang="sv-SE"/>
              <a:t>Key findings:</a:t>
            </a:r>
          </a:p>
          <a:p>
            <a:pPr lvl="1" indent="-285750">
              <a:buFont typeface="Courier New" panose="020B0604020202020204" pitchFamily="34" charset="0"/>
              <a:buChar char="o"/>
            </a:pPr>
            <a:r>
              <a:rPr lang="sv-SE">
                <a:latin typeface="Figtree"/>
                <a:cs typeface="Arial"/>
              </a:rPr>
              <a:t>SBOM.exe is fully compatible with PDFBox and TTorrent.</a:t>
            </a:r>
            <a:endParaRPr lang="en-US">
              <a:latin typeface="Figtree"/>
              <a:cs typeface="Arial"/>
            </a:endParaRPr>
          </a:p>
          <a:p>
            <a:pPr lvl="2" indent="-285750">
              <a:buFont typeface="Courier New" panose="020B0604020202020204" pitchFamily="34" charset="0"/>
              <a:buChar char="o"/>
            </a:pPr>
            <a:r>
              <a:rPr lang="sv-SE">
                <a:latin typeface="Figtree"/>
                <a:cs typeface="Arial"/>
              </a:rPr>
              <a:t>PDFBox:</a:t>
            </a:r>
            <a:endParaRPr lang="en-US">
              <a:latin typeface="Figtree"/>
              <a:cs typeface="Arial"/>
            </a:endParaRPr>
          </a:p>
          <a:p>
            <a:pPr lvl="3" indent="-285750">
              <a:buFont typeface="Courier New" panose="020B0604020202020204" pitchFamily="34" charset="0"/>
              <a:buChar char="o"/>
            </a:pPr>
            <a:r>
              <a:rPr lang="sv-SE">
                <a:latin typeface="Figtree"/>
                <a:cs typeface="Arial"/>
              </a:rPr>
              <a:t>Additional test for PDFBox Debugger</a:t>
            </a:r>
          </a:p>
          <a:p>
            <a:pPr lvl="2" indent="-285750">
              <a:buFont typeface="Courier New" panose="020B0604020202020204" pitchFamily="34" charset="0"/>
              <a:buChar char="o"/>
            </a:pPr>
            <a:r>
              <a:rPr lang="sv-SE">
                <a:latin typeface="Figtree"/>
                <a:cs typeface="Arial"/>
              </a:rPr>
              <a:t>TTorrent:</a:t>
            </a:r>
            <a:endParaRPr lang="en-US">
              <a:latin typeface="Figtree"/>
              <a:cs typeface="Arial"/>
            </a:endParaRPr>
          </a:p>
          <a:p>
            <a:pPr lvl="3" indent="-285750">
              <a:buFont typeface="Courier New" panose="020B0604020202020204" pitchFamily="34" charset="0"/>
              <a:buChar char="o"/>
            </a:pPr>
            <a:r>
              <a:rPr lang="sv-SE">
                <a:latin typeface="Figtree"/>
                <a:cs typeface="Arial"/>
              </a:rPr>
              <a:t>Additional test to simulate torrent downloading</a:t>
            </a:r>
          </a:p>
          <a:p>
            <a:pPr lvl="3" indent="-285750">
              <a:buFont typeface="Courier New" panose="020B0604020202020204" pitchFamily="34" charset="0"/>
              <a:buChar char="o"/>
            </a:pPr>
            <a:r>
              <a:rPr lang="sv-SE">
                <a:latin typeface="Figtree"/>
                <a:cs typeface="Arial"/>
              </a:rPr>
              <a:t>Update java bytecode for it to be compatible with Java 21</a:t>
            </a:r>
            <a:endParaRPr lang="en-US">
              <a:latin typeface="Figtree"/>
              <a:cs typeface="Arial"/>
            </a:endParaRPr>
          </a:p>
          <a:p>
            <a:pPr marL="742950" lvl="1" indent="-285750">
              <a:lnSpc>
                <a:spcPct val="100000"/>
              </a:lnSpc>
              <a:spcBef>
                <a:spcPts val="0"/>
              </a:spcBef>
              <a:buFont typeface="Courier New" panose="020B0604020202020204" pitchFamily="34" charset="0"/>
              <a:buChar char="o"/>
            </a:pPr>
            <a:r>
              <a:rPr lang="sv-SE">
                <a:latin typeface="Figtree"/>
                <a:cs typeface="Arial"/>
              </a:rPr>
              <a:t>SBOM.exe is partially compatible with GraphHopper as one of the class names were randomly generated.</a:t>
            </a:r>
          </a:p>
          <a:p>
            <a:pPr lvl="1">
              <a:buFont typeface="Courier New" panose="020B0604020202020204" pitchFamily="34" charset="0"/>
              <a:buChar char="o"/>
            </a:pPr>
            <a:endParaRPr lang="sv-SE"/>
          </a:p>
        </p:txBody>
      </p:sp>
    </p:spTree>
    <p:extLst>
      <p:ext uri="{BB962C8B-B14F-4D97-AF65-F5344CB8AC3E}">
        <p14:creationId xmlns:p14="http://schemas.microsoft.com/office/powerpoint/2010/main" val="308217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RQ3: </a:t>
            </a:r>
            <a:r>
              <a:rPr lang="sv-SE">
                <a:ea typeface="+mj-lt"/>
                <a:cs typeface="+mj-lt"/>
              </a:rPr>
              <a:t>Is SBOM.EXE compatible with real-world applications?</a:t>
            </a:r>
            <a:endParaRPr lang="sv-SE"/>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34</a:t>
            </a:fld>
            <a:endParaRPr lang="sv-SE"/>
          </a:p>
        </p:txBody>
      </p:sp>
      <p:sp>
        <p:nvSpPr>
          <p:cNvPr id="13" name="Platshållare för innehåll 11">
            <a:extLst>
              <a:ext uri="{FF2B5EF4-FFF2-40B4-BE49-F238E27FC236}">
                <a16:creationId xmlns:a16="http://schemas.microsoft.com/office/drawing/2014/main" id="{7CA3BC42-4C9D-44C6-63B1-E96A3C767098}"/>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a:t>Methodology: Create BOMI for real-world projects – PDFBox, TTorrent, and GraphHopper – and then run these projects with SBOM Runtime Watchdog attached.</a:t>
            </a:r>
          </a:p>
          <a:p>
            <a:endParaRPr lang="sv-SE"/>
          </a:p>
          <a:p>
            <a:r>
              <a:rPr lang="sv-SE"/>
              <a:t>Key findings:</a:t>
            </a:r>
          </a:p>
          <a:p>
            <a:pPr lvl="1" indent="-285750">
              <a:buFont typeface="Courier New" panose="020B0604020202020204" pitchFamily="34" charset="0"/>
              <a:buChar char="o"/>
            </a:pPr>
            <a:r>
              <a:rPr lang="sv-SE">
                <a:latin typeface="Figtree"/>
                <a:cs typeface="Arial"/>
              </a:rPr>
              <a:t>SBOM.exe is fully compatible with PDFBox and TTorrent.</a:t>
            </a:r>
            <a:endParaRPr lang="en-US">
              <a:latin typeface="Figtree"/>
              <a:cs typeface="Arial"/>
            </a:endParaRPr>
          </a:p>
          <a:p>
            <a:pPr lvl="2" indent="-285750">
              <a:buFont typeface="Courier New" panose="020B0604020202020204" pitchFamily="34" charset="0"/>
              <a:buChar char="o"/>
            </a:pPr>
            <a:r>
              <a:rPr lang="sv-SE">
                <a:latin typeface="Figtree"/>
                <a:cs typeface="Arial"/>
              </a:rPr>
              <a:t>PDFBox:</a:t>
            </a:r>
            <a:endParaRPr lang="en-US">
              <a:latin typeface="Figtree"/>
              <a:cs typeface="Arial"/>
            </a:endParaRPr>
          </a:p>
          <a:p>
            <a:pPr lvl="3" indent="-285750">
              <a:buFont typeface="Courier New" panose="020B0604020202020204" pitchFamily="34" charset="0"/>
              <a:buChar char="o"/>
            </a:pPr>
            <a:r>
              <a:rPr lang="sv-SE">
                <a:latin typeface="Figtree"/>
                <a:cs typeface="Arial"/>
              </a:rPr>
              <a:t>Additional test for PDFBox Debugger</a:t>
            </a:r>
          </a:p>
          <a:p>
            <a:pPr lvl="2" indent="-285750">
              <a:buFont typeface="Courier New" panose="020B0604020202020204" pitchFamily="34" charset="0"/>
              <a:buChar char="o"/>
            </a:pPr>
            <a:r>
              <a:rPr lang="sv-SE">
                <a:latin typeface="Figtree"/>
                <a:cs typeface="Arial"/>
              </a:rPr>
              <a:t>TTorrent:</a:t>
            </a:r>
            <a:endParaRPr lang="en-US">
              <a:latin typeface="Figtree"/>
              <a:cs typeface="Arial"/>
            </a:endParaRPr>
          </a:p>
          <a:p>
            <a:pPr lvl="3" indent="-285750">
              <a:buFont typeface="Courier New" panose="020B0604020202020204" pitchFamily="34" charset="0"/>
              <a:buChar char="o"/>
            </a:pPr>
            <a:r>
              <a:rPr lang="sv-SE">
                <a:latin typeface="Figtree"/>
                <a:cs typeface="Arial"/>
              </a:rPr>
              <a:t>Additional test to simulate torrent downloading</a:t>
            </a:r>
          </a:p>
          <a:p>
            <a:pPr lvl="3" indent="-285750">
              <a:buFont typeface="Courier New" panose="020B0604020202020204" pitchFamily="34" charset="0"/>
              <a:buChar char="o"/>
            </a:pPr>
            <a:r>
              <a:rPr lang="sv-SE">
                <a:latin typeface="Figtree"/>
                <a:cs typeface="Arial"/>
              </a:rPr>
              <a:t>Update java bytecode for it to be compatible with Java 21</a:t>
            </a:r>
            <a:endParaRPr lang="en-US">
              <a:latin typeface="Figtree"/>
              <a:cs typeface="Arial"/>
            </a:endParaRPr>
          </a:p>
          <a:p>
            <a:pPr marL="742950" lvl="1" indent="-285750">
              <a:lnSpc>
                <a:spcPct val="100000"/>
              </a:lnSpc>
              <a:spcBef>
                <a:spcPts val="0"/>
              </a:spcBef>
              <a:buFont typeface="Courier New" panose="020B0604020202020204" pitchFamily="34" charset="0"/>
              <a:buChar char="o"/>
            </a:pPr>
            <a:r>
              <a:rPr lang="sv-SE">
                <a:latin typeface="Figtree"/>
                <a:cs typeface="Arial"/>
              </a:rPr>
              <a:t>SBOM.exe is partially compatible with GraphHopper as one of the class names were randomly generated.</a:t>
            </a:r>
          </a:p>
          <a:p>
            <a:pPr lvl="1">
              <a:buFont typeface="Courier New" panose="020B0604020202020204" pitchFamily="34" charset="0"/>
              <a:buChar char="o"/>
            </a:pPr>
            <a:endParaRPr lang="sv-SE"/>
          </a:p>
        </p:txBody>
      </p:sp>
      <p:sp>
        <p:nvSpPr>
          <p:cNvPr id="3" name="Rectangle 2">
            <a:extLst>
              <a:ext uri="{FF2B5EF4-FFF2-40B4-BE49-F238E27FC236}">
                <a16:creationId xmlns:a16="http://schemas.microsoft.com/office/drawing/2014/main" id="{5A71F337-A44B-5778-B6F0-3F206D495DA1}"/>
              </a:ext>
            </a:extLst>
          </p:cNvPr>
          <p:cNvSpPr/>
          <p:nvPr/>
        </p:nvSpPr>
        <p:spPr>
          <a:xfrm>
            <a:off x="0" y="0"/>
            <a:ext cx="12192000" cy="6858000"/>
          </a:xfrm>
          <a:prstGeom prst="rect">
            <a:avLst/>
          </a:prstGeom>
          <a:solidFill>
            <a:srgbClr val="000000">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4800" b="1" u="sng"/>
          </a:p>
        </p:txBody>
      </p:sp>
      <p:sp>
        <p:nvSpPr>
          <p:cNvPr id="7" name="TextBox 6">
            <a:extLst>
              <a:ext uri="{FF2B5EF4-FFF2-40B4-BE49-F238E27FC236}">
                <a16:creationId xmlns:a16="http://schemas.microsoft.com/office/drawing/2014/main" id="{7C0C791F-7620-BFF0-50FC-0EA5EFCDA73E}"/>
              </a:ext>
            </a:extLst>
          </p:cNvPr>
          <p:cNvSpPr txBox="1"/>
          <p:nvPr/>
        </p:nvSpPr>
        <p:spPr>
          <a:xfrm>
            <a:off x="600075" y="2723188"/>
            <a:ext cx="10745867" cy="1938992"/>
          </a:xfrm>
          <a:prstGeom prst="rect">
            <a:avLst/>
          </a:prstGeom>
          <a:solidFill>
            <a:srgbClr val="EBE5E0"/>
          </a:solidFill>
        </p:spPr>
        <p:txBody>
          <a:bodyPr wrap="square" rtlCol="0" anchor="ctr">
            <a:spAutoFit/>
          </a:bodyPr>
          <a:lstStyle/>
          <a:p>
            <a:pPr algn="ctr"/>
            <a:r>
              <a:rPr lang="sv-SE" sz="6000" b="1" u="sng"/>
              <a:t>Takeaway</a:t>
            </a:r>
            <a:r>
              <a:rPr lang="en-IN" sz="6000" b="1" u="sng"/>
              <a:t>: Compatible with real-world projects.</a:t>
            </a:r>
            <a:endParaRPr lang="hi-IN" sz="6000"/>
          </a:p>
        </p:txBody>
      </p:sp>
    </p:spTree>
    <p:extLst>
      <p:ext uri="{BB962C8B-B14F-4D97-AF65-F5344CB8AC3E}">
        <p14:creationId xmlns:p14="http://schemas.microsoft.com/office/powerpoint/2010/main" val="2324840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RQ4: </a:t>
            </a:r>
            <a:r>
              <a:rPr lang="sv-SE">
                <a:ea typeface="+mj-lt"/>
                <a:cs typeface="+mj-lt"/>
              </a:rPr>
              <a:t>What is the overhead of SBOM.EXE?</a:t>
            </a:r>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35</a:t>
            </a:fld>
            <a:endParaRPr lang="sv-SE"/>
          </a:p>
        </p:txBody>
      </p:sp>
      <p:sp>
        <p:nvSpPr>
          <p:cNvPr id="13" name="Platshållare för innehåll 11">
            <a:extLst>
              <a:ext uri="{FF2B5EF4-FFF2-40B4-BE49-F238E27FC236}">
                <a16:creationId xmlns:a16="http://schemas.microsoft.com/office/drawing/2014/main" id="{CD6E222C-5F50-70B6-FD51-0B464DF55EF8}"/>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err="1"/>
              <a:t>Methodology</a:t>
            </a:r>
            <a:r>
              <a:rPr lang="sv-SE"/>
              <a:t>: </a:t>
            </a:r>
            <a:r>
              <a:rPr lang="sv-SE" err="1"/>
              <a:t>Measure</a:t>
            </a:r>
            <a:r>
              <a:rPr lang="sv-SE"/>
              <a:t> </a:t>
            </a:r>
            <a:r>
              <a:rPr lang="sv-SE" err="1"/>
              <a:t>performance</a:t>
            </a:r>
            <a:r>
              <a:rPr lang="sv-SE"/>
              <a:t> </a:t>
            </a:r>
            <a:r>
              <a:rPr lang="sv-SE" err="1"/>
              <a:t>using</a:t>
            </a:r>
            <a:r>
              <a:rPr lang="sv-SE"/>
              <a:t> </a:t>
            </a:r>
            <a:r>
              <a:rPr lang="sv-SE" err="1"/>
              <a:t>two</a:t>
            </a:r>
            <a:r>
              <a:rPr lang="sv-SE"/>
              <a:t> metrics (using JMH) for 3 real </a:t>
            </a:r>
            <a:r>
              <a:rPr lang="sv-SE" err="1"/>
              <a:t>world</a:t>
            </a:r>
            <a:r>
              <a:rPr lang="sv-SE"/>
              <a:t> </a:t>
            </a:r>
            <a:r>
              <a:rPr lang="sv-SE" err="1"/>
              <a:t>projects</a:t>
            </a:r>
            <a:r>
              <a:rPr lang="sv-SE"/>
              <a:t>.</a:t>
            </a:r>
          </a:p>
          <a:p>
            <a:pPr marL="742950" lvl="1" indent="-285750">
              <a:lnSpc>
                <a:spcPct val="100000"/>
              </a:lnSpc>
              <a:spcBef>
                <a:spcPts val="0"/>
              </a:spcBef>
              <a:buFont typeface="Courier New" panose="020B0604020202020204" pitchFamily="34" charset="0"/>
              <a:buChar char="o"/>
            </a:pPr>
            <a:r>
              <a:rPr lang="sv-SE" sz="1600">
                <a:latin typeface="Figtree"/>
                <a:cs typeface="Arial"/>
              </a:rPr>
              <a:t>End-to-end time with warmup: Measure of the sum of how long it takes for the JVM to warm up and then run the application.</a:t>
            </a:r>
            <a:endParaRPr lang="en-US" sz="1600">
              <a:latin typeface="Figtree"/>
              <a:cs typeface="Arial"/>
            </a:endParaRPr>
          </a:p>
          <a:p>
            <a:pPr marL="742950" lvl="1" indent="-285750">
              <a:lnSpc>
                <a:spcPct val="100000"/>
              </a:lnSpc>
              <a:spcBef>
                <a:spcPts val="0"/>
              </a:spcBef>
              <a:buFont typeface="Courier New" panose="020B0604020202020204" pitchFamily="34" charset="0"/>
              <a:buChar char="o"/>
            </a:pPr>
            <a:r>
              <a:rPr lang="sv-SE" sz="1600">
                <a:latin typeface="Figtree"/>
                <a:cs typeface="Arial"/>
              </a:rPr>
              <a:t>Workload time excluding warmup: Measure of the runtime of the application when all classes are fully JIT compiled (or optimized).</a:t>
            </a:r>
            <a:endParaRPr lang="sv-SE">
              <a:latin typeface="Figtree"/>
            </a:endParaRPr>
          </a:p>
          <a:p>
            <a:endParaRPr lang="sv-SE"/>
          </a:p>
          <a:p>
            <a:r>
              <a:rPr lang="sv-SE"/>
              <a:t>Key findings:</a:t>
            </a:r>
          </a:p>
          <a:p>
            <a:pPr lvl="1">
              <a:buFont typeface="Courier New" panose="020B0604020202020204" pitchFamily="34" charset="0"/>
              <a:buChar char="o"/>
            </a:pPr>
            <a:r>
              <a:rPr lang="sv-SE">
                <a:ea typeface="+mn-lt"/>
                <a:cs typeface="+mn-lt"/>
              </a:rPr>
              <a:t>The overhead </a:t>
            </a:r>
            <a:r>
              <a:rPr lang="sv-SE" err="1">
                <a:ea typeface="+mn-lt"/>
                <a:cs typeface="+mn-lt"/>
              </a:rPr>
              <a:t>introduced</a:t>
            </a:r>
            <a:r>
              <a:rPr lang="sv-SE">
                <a:ea typeface="+mn-lt"/>
                <a:cs typeface="+mn-lt"/>
              </a:rPr>
              <a:t> by SBOM.EXE is negligible </a:t>
            </a:r>
            <a:r>
              <a:rPr lang="sv-SE" err="1">
                <a:ea typeface="+mn-lt"/>
                <a:cs typeface="+mn-lt"/>
              </a:rPr>
              <a:t>after</a:t>
            </a:r>
            <a:r>
              <a:rPr lang="sv-SE">
                <a:ea typeface="+mn-lt"/>
                <a:cs typeface="+mn-lt"/>
              </a:rPr>
              <a:t> </a:t>
            </a:r>
            <a:r>
              <a:rPr lang="sv-SE" err="1">
                <a:ea typeface="+mn-lt"/>
                <a:cs typeface="+mn-lt"/>
              </a:rPr>
              <a:t>warm-up</a:t>
            </a:r>
            <a:r>
              <a:rPr lang="sv-SE">
                <a:ea typeface="+mn-lt"/>
                <a:cs typeface="+mn-lt"/>
              </a:rPr>
              <a:t>.</a:t>
            </a:r>
            <a:endParaRPr lang="sv-SE"/>
          </a:p>
          <a:p>
            <a:pPr lvl="1">
              <a:buFont typeface="Courier New" panose="020B0604020202020204" pitchFamily="34" charset="0"/>
              <a:buChar char="o"/>
            </a:pPr>
            <a:r>
              <a:rPr lang="sv-SE"/>
              <a:t>SBOM.exe is </a:t>
            </a:r>
            <a:r>
              <a:rPr lang="sv-SE" err="1"/>
              <a:t>suitable</a:t>
            </a:r>
            <a:r>
              <a:rPr lang="sv-SE"/>
              <a:t> for </a:t>
            </a:r>
            <a:r>
              <a:rPr lang="sv-SE" err="1"/>
              <a:t>production</a:t>
            </a:r>
            <a:r>
              <a:rPr lang="sv-SE"/>
              <a:t> </a:t>
            </a:r>
            <a:r>
              <a:rPr lang="sv-SE" err="1"/>
              <a:t>environments</a:t>
            </a:r>
            <a:r>
              <a:rPr lang="sv-SE"/>
              <a:t> </a:t>
            </a:r>
            <a:r>
              <a:rPr lang="sv-SE" err="1"/>
              <a:t>where</a:t>
            </a:r>
            <a:r>
              <a:rPr lang="sv-SE"/>
              <a:t> </a:t>
            </a:r>
            <a:r>
              <a:rPr lang="sv-SE" err="1"/>
              <a:t>warm-up</a:t>
            </a:r>
            <a:r>
              <a:rPr lang="sv-SE"/>
              <a:t> is not a </a:t>
            </a:r>
            <a:r>
              <a:rPr lang="sv-SE" err="1"/>
              <a:t>concern</a:t>
            </a:r>
            <a:r>
              <a:rPr lang="sv-SE"/>
              <a:t>.</a:t>
            </a:r>
          </a:p>
          <a:p>
            <a:pPr lvl="1">
              <a:buFont typeface="Courier New" panose="020B0604020202020204" pitchFamily="34" charset="0"/>
              <a:buChar char="o"/>
            </a:pPr>
            <a:endParaRPr lang="sv-SE"/>
          </a:p>
        </p:txBody>
      </p:sp>
    </p:spTree>
    <p:extLst>
      <p:ext uri="{BB962C8B-B14F-4D97-AF65-F5344CB8AC3E}">
        <p14:creationId xmlns:p14="http://schemas.microsoft.com/office/powerpoint/2010/main" val="4167307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9DBEB2-D77A-8289-DD54-937FDDD44A1E}"/>
              </a:ext>
            </a:extLst>
          </p:cNvPr>
          <p:cNvSpPr>
            <a:spLocks noGrp="1"/>
          </p:cNvSpPr>
          <p:nvPr>
            <p:ph type="title"/>
          </p:nvPr>
        </p:nvSpPr>
        <p:spPr/>
        <p:txBody>
          <a:bodyPr/>
          <a:lstStyle/>
          <a:p>
            <a:r>
              <a:rPr lang="sv-SE"/>
              <a:t>RQ4: </a:t>
            </a:r>
            <a:r>
              <a:rPr lang="sv-SE">
                <a:ea typeface="+mj-lt"/>
                <a:cs typeface="+mj-lt"/>
              </a:rPr>
              <a:t>What is the overhead of SBOM.EXE?</a:t>
            </a:r>
          </a:p>
        </p:txBody>
      </p:sp>
      <p:sp>
        <p:nvSpPr>
          <p:cNvPr id="4" name="Platshållare för datum 3">
            <a:extLst>
              <a:ext uri="{FF2B5EF4-FFF2-40B4-BE49-F238E27FC236}">
                <a16:creationId xmlns:a16="http://schemas.microsoft.com/office/drawing/2014/main" id="{D7AFC7F7-CB71-01A4-E1F5-30306FE767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62039796-C1E3-E81F-F357-BC71F7DF8210}"/>
              </a:ext>
            </a:extLst>
          </p:cNvPr>
          <p:cNvSpPr>
            <a:spLocks noGrp="1"/>
          </p:cNvSpPr>
          <p:nvPr>
            <p:ph type="ftr" sz="quarter" idx="11"/>
          </p:nvPr>
        </p:nvSpPr>
        <p:spPr/>
        <p:txBody>
          <a:bodyPr/>
          <a:lstStyle/>
          <a:p>
            <a:r>
              <a:rPr lang="sv-SE" err="1"/>
              <a:t>Aman</a:t>
            </a:r>
            <a:r>
              <a:rPr lang="sv-SE"/>
              <a:t> Sharma | amansha@kth.se</a:t>
            </a:r>
          </a:p>
        </p:txBody>
      </p:sp>
      <p:sp>
        <p:nvSpPr>
          <p:cNvPr id="6" name="Platshållare för bildnummer 5">
            <a:extLst>
              <a:ext uri="{FF2B5EF4-FFF2-40B4-BE49-F238E27FC236}">
                <a16:creationId xmlns:a16="http://schemas.microsoft.com/office/drawing/2014/main" id="{060623C6-93AB-1D03-A723-C90362D8EE7D}"/>
              </a:ext>
            </a:extLst>
          </p:cNvPr>
          <p:cNvSpPr>
            <a:spLocks noGrp="1"/>
          </p:cNvSpPr>
          <p:nvPr>
            <p:ph type="sldNum" sz="quarter" idx="12"/>
          </p:nvPr>
        </p:nvSpPr>
        <p:spPr/>
        <p:txBody>
          <a:bodyPr/>
          <a:lstStyle/>
          <a:p>
            <a:fld id="{B716C8F4-20CD-364A-8A8E-DE130115B178}" type="slidenum">
              <a:rPr lang="sv-SE" smtClean="0"/>
              <a:pPr/>
              <a:t>36</a:t>
            </a:fld>
            <a:endParaRPr lang="sv-SE"/>
          </a:p>
        </p:txBody>
      </p:sp>
      <p:sp>
        <p:nvSpPr>
          <p:cNvPr id="13" name="Platshållare för innehåll 11">
            <a:extLst>
              <a:ext uri="{FF2B5EF4-FFF2-40B4-BE49-F238E27FC236}">
                <a16:creationId xmlns:a16="http://schemas.microsoft.com/office/drawing/2014/main" id="{CD6E222C-5F50-70B6-FD51-0B464DF55EF8}"/>
              </a:ext>
            </a:extLst>
          </p:cNvPr>
          <p:cNvSpPr>
            <a:spLocks noGrp="1"/>
          </p:cNvSpPr>
          <p:nvPr>
            <p:ph idx="1"/>
          </p:nvPr>
        </p:nvSpPr>
        <p:spPr>
          <a:xfrm>
            <a:off x="600075" y="1366838"/>
            <a:ext cx="10990263" cy="4959313"/>
          </a:xfrm>
        </p:spPr>
        <p:txBody>
          <a:bodyPr vert="horz" lIns="91440" tIns="45720" rIns="91440" bIns="45720" rtlCol="0" anchor="t">
            <a:noAutofit/>
          </a:bodyPr>
          <a:lstStyle/>
          <a:p>
            <a:r>
              <a:rPr lang="sv-SE" err="1"/>
              <a:t>Methodology</a:t>
            </a:r>
            <a:r>
              <a:rPr lang="sv-SE"/>
              <a:t>: </a:t>
            </a:r>
            <a:r>
              <a:rPr lang="sv-SE" err="1"/>
              <a:t>Measure</a:t>
            </a:r>
            <a:r>
              <a:rPr lang="sv-SE"/>
              <a:t> </a:t>
            </a:r>
            <a:r>
              <a:rPr lang="sv-SE" err="1"/>
              <a:t>performance</a:t>
            </a:r>
            <a:r>
              <a:rPr lang="sv-SE"/>
              <a:t> </a:t>
            </a:r>
            <a:r>
              <a:rPr lang="sv-SE" err="1"/>
              <a:t>using</a:t>
            </a:r>
            <a:r>
              <a:rPr lang="sv-SE"/>
              <a:t> </a:t>
            </a:r>
            <a:r>
              <a:rPr lang="sv-SE" err="1"/>
              <a:t>two</a:t>
            </a:r>
            <a:r>
              <a:rPr lang="sv-SE"/>
              <a:t> metrics (using JMH) for 3 real </a:t>
            </a:r>
            <a:r>
              <a:rPr lang="sv-SE" err="1"/>
              <a:t>world</a:t>
            </a:r>
            <a:r>
              <a:rPr lang="sv-SE"/>
              <a:t> </a:t>
            </a:r>
            <a:r>
              <a:rPr lang="sv-SE" err="1"/>
              <a:t>projects</a:t>
            </a:r>
            <a:r>
              <a:rPr lang="sv-SE"/>
              <a:t>.</a:t>
            </a:r>
          </a:p>
          <a:p>
            <a:pPr marL="742950" lvl="1" indent="-285750">
              <a:lnSpc>
                <a:spcPct val="100000"/>
              </a:lnSpc>
              <a:spcBef>
                <a:spcPts val="0"/>
              </a:spcBef>
              <a:buFont typeface="Courier New" panose="020B0604020202020204" pitchFamily="34" charset="0"/>
              <a:buChar char="o"/>
            </a:pPr>
            <a:r>
              <a:rPr lang="sv-SE" sz="1600">
                <a:latin typeface="Figtree"/>
                <a:cs typeface="Arial"/>
              </a:rPr>
              <a:t>End-to-end time with warmup: Measure of the sum of how long it takes for the JVM to warm up and then run the application.</a:t>
            </a:r>
            <a:endParaRPr lang="en-US" sz="1600">
              <a:latin typeface="Figtree"/>
              <a:cs typeface="Arial"/>
            </a:endParaRPr>
          </a:p>
          <a:p>
            <a:pPr marL="742950" lvl="1" indent="-285750">
              <a:lnSpc>
                <a:spcPct val="100000"/>
              </a:lnSpc>
              <a:spcBef>
                <a:spcPts val="0"/>
              </a:spcBef>
              <a:buFont typeface="Courier New" panose="020B0604020202020204" pitchFamily="34" charset="0"/>
              <a:buChar char="o"/>
            </a:pPr>
            <a:r>
              <a:rPr lang="sv-SE" sz="1600">
                <a:latin typeface="Figtree"/>
                <a:cs typeface="Arial"/>
              </a:rPr>
              <a:t>Workload time excluding warmup: Measure of the runtime of the application when all classes are fully JIT compiled (or optimized).</a:t>
            </a:r>
            <a:endParaRPr lang="sv-SE">
              <a:latin typeface="Figtree"/>
            </a:endParaRPr>
          </a:p>
          <a:p>
            <a:endParaRPr lang="sv-SE"/>
          </a:p>
          <a:p>
            <a:r>
              <a:rPr lang="sv-SE"/>
              <a:t>Key findings:</a:t>
            </a:r>
          </a:p>
          <a:p>
            <a:pPr lvl="1">
              <a:buFont typeface="Courier New" panose="020B0604020202020204" pitchFamily="34" charset="0"/>
              <a:buChar char="o"/>
            </a:pPr>
            <a:r>
              <a:rPr lang="sv-SE">
                <a:ea typeface="+mn-lt"/>
                <a:cs typeface="+mn-lt"/>
              </a:rPr>
              <a:t>The overhead </a:t>
            </a:r>
            <a:r>
              <a:rPr lang="sv-SE" err="1">
                <a:ea typeface="+mn-lt"/>
                <a:cs typeface="+mn-lt"/>
              </a:rPr>
              <a:t>introduced</a:t>
            </a:r>
            <a:r>
              <a:rPr lang="sv-SE">
                <a:ea typeface="+mn-lt"/>
                <a:cs typeface="+mn-lt"/>
              </a:rPr>
              <a:t> by SBOM.EXE is negligible </a:t>
            </a:r>
            <a:r>
              <a:rPr lang="sv-SE" err="1">
                <a:ea typeface="+mn-lt"/>
                <a:cs typeface="+mn-lt"/>
              </a:rPr>
              <a:t>after</a:t>
            </a:r>
            <a:r>
              <a:rPr lang="sv-SE">
                <a:ea typeface="+mn-lt"/>
                <a:cs typeface="+mn-lt"/>
              </a:rPr>
              <a:t> </a:t>
            </a:r>
            <a:r>
              <a:rPr lang="sv-SE" err="1">
                <a:ea typeface="+mn-lt"/>
                <a:cs typeface="+mn-lt"/>
              </a:rPr>
              <a:t>warm-up</a:t>
            </a:r>
            <a:r>
              <a:rPr lang="sv-SE">
                <a:ea typeface="+mn-lt"/>
                <a:cs typeface="+mn-lt"/>
              </a:rPr>
              <a:t>.</a:t>
            </a:r>
            <a:endParaRPr lang="sv-SE"/>
          </a:p>
          <a:p>
            <a:pPr lvl="1">
              <a:buFont typeface="Courier New" panose="020B0604020202020204" pitchFamily="34" charset="0"/>
              <a:buChar char="o"/>
            </a:pPr>
            <a:r>
              <a:rPr lang="sv-SE"/>
              <a:t>SBOM.exe is </a:t>
            </a:r>
            <a:r>
              <a:rPr lang="sv-SE" err="1"/>
              <a:t>suitable</a:t>
            </a:r>
            <a:r>
              <a:rPr lang="sv-SE"/>
              <a:t> for </a:t>
            </a:r>
            <a:r>
              <a:rPr lang="sv-SE" err="1"/>
              <a:t>production</a:t>
            </a:r>
            <a:r>
              <a:rPr lang="sv-SE"/>
              <a:t> </a:t>
            </a:r>
            <a:r>
              <a:rPr lang="sv-SE" err="1"/>
              <a:t>environments</a:t>
            </a:r>
            <a:r>
              <a:rPr lang="sv-SE"/>
              <a:t> </a:t>
            </a:r>
            <a:r>
              <a:rPr lang="sv-SE" err="1"/>
              <a:t>where</a:t>
            </a:r>
            <a:r>
              <a:rPr lang="sv-SE"/>
              <a:t> </a:t>
            </a:r>
            <a:r>
              <a:rPr lang="sv-SE" err="1"/>
              <a:t>warm-up</a:t>
            </a:r>
            <a:r>
              <a:rPr lang="sv-SE"/>
              <a:t> is not a </a:t>
            </a:r>
            <a:r>
              <a:rPr lang="sv-SE" err="1"/>
              <a:t>concern</a:t>
            </a:r>
            <a:r>
              <a:rPr lang="sv-SE"/>
              <a:t>.</a:t>
            </a:r>
          </a:p>
          <a:p>
            <a:pPr lvl="1">
              <a:buFont typeface="Courier New" panose="020B0604020202020204" pitchFamily="34" charset="0"/>
              <a:buChar char="o"/>
            </a:pPr>
            <a:endParaRPr lang="sv-SE"/>
          </a:p>
        </p:txBody>
      </p:sp>
      <p:sp>
        <p:nvSpPr>
          <p:cNvPr id="9" name="Rectangle 8">
            <a:extLst>
              <a:ext uri="{FF2B5EF4-FFF2-40B4-BE49-F238E27FC236}">
                <a16:creationId xmlns:a16="http://schemas.microsoft.com/office/drawing/2014/main" id="{B14ABC3A-C7A4-14D4-D7CD-AF9134BE5F59}"/>
              </a:ext>
            </a:extLst>
          </p:cNvPr>
          <p:cNvSpPr/>
          <p:nvPr/>
        </p:nvSpPr>
        <p:spPr>
          <a:xfrm>
            <a:off x="0" y="0"/>
            <a:ext cx="12192000" cy="6858000"/>
          </a:xfrm>
          <a:prstGeom prst="rect">
            <a:avLst/>
          </a:prstGeom>
          <a:solidFill>
            <a:srgbClr val="000000">
              <a:alpha val="5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sz="4800" b="1" u="sng"/>
          </a:p>
        </p:txBody>
      </p:sp>
      <p:sp>
        <p:nvSpPr>
          <p:cNvPr id="10" name="TextBox 9">
            <a:extLst>
              <a:ext uri="{FF2B5EF4-FFF2-40B4-BE49-F238E27FC236}">
                <a16:creationId xmlns:a16="http://schemas.microsoft.com/office/drawing/2014/main" id="{333B95AB-AF08-8AB1-2946-1E64AA47A1B4}"/>
              </a:ext>
            </a:extLst>
          </p:cNvPr>
          <p:cNvSpPr txBox="1"/>
          <p:nvPr/>
        </p:nvSpPr>
        <p:spPr>
          <a:xfrm>
            <a:off x="600075" y="2723188"/>
            <a:ext cx="10745867" cy="1938992"/>
          </a:xfrm>
          <a:prstGeom prst="rect">
            <a:avLst/>
          </a:prstGeom>
          <a:solidFill>
            <a:srgbClr val="EBE5E0"/>
          </a:solidFill>
        </p:spPr>
        <p:txBody>
          <a:bodyPr wrap="square" rtlCol="0" anchor="ctr">
            <a:spAutoFit/>
          </a:bodyPr>
          <a:lstStyle/>
          <a:p>
            <a:pPr algn="ctr"/>
            <a:r>
              <a:rPr lang="sv-SE" sz="6000" b="1" u="sng"/>
              <a:t>Takeaway</a:t>
            </a:r>
            <a:r>
              <a:rPr lang="en-IN" sz="6000" b="1" u="sng"/>
              <a:t>: Negligible overhead.</a:t>
            </a:r>
            <a:endParaRPr lang="hi-IN" sz="6000"/>
          </a:p>
        </p:txBody>
      </p:sp>
    </p:spTree>
    <p:extLst>
      <p:ext uri="{BB962C8B-B14F-4D97-AF65-F5344CB8AC3E}">
        <p14:creationId xmlns:p14="http://schemas.microsoft.com/office/powerpoint/2010/main" val="2390627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B6886-0D5E-D9F6-CD8E-03116D96CD2C}"/>
              </a:ext>
            </a:extLst>
          </p:cNvPr>
          <p:cNvSpPr>
            <a:spLocks noGrp="1"/>
          </p:cNvSpPr>
          <p:nvPr>
            <p:ph type="title"/>
          </p:nvPr>
        </p:nvSpPr>
        <p:spPr/>
        <p:txBody>
          <a:bodyPr/>
          <a:lstStyle/>
          <a:p>
            <a:r>
              <a:rPr lang="sv-SE"/>
              <a:t>Future Work: Diff bytecode for reproducibility </a:t>
            </a:r>
          </a:p>
        </p:txBody>
      </p:sp>
      <p:sp>
        <p:nvSpPr>
          <p:cNvPr id="4" name="Platshållare för datum 3">
            <a:extLst>
              <a:ext uri="{FF2B5EF4-FFF2-40B4-BE49-F238E27FC236}">
                <a16:creationId xmlns:a16="http://schemas.microsoft.com/office/drawing/2014/main" id="{E45B7CE2-2100-395D-FE55-CE63548807C9}"/>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1A5FAFE3-D9F8-FCB1-3DCF-6C7724D67537}"/>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C85A88A0-50EA-3DAE-C58D-3E46BB130FAC}"/>
              </a:ext>
            </a:extLst>
          </p:cNvPr>
          <p:cNvSpPr>
            <a:spLocks noGrp="1"/>
          </p:cNvSpPr>
          <p:nvPr>
            <p:ph type="sldNum" sz="quarter" idx="12"/>
          </p:nvPr>
        </p:nvSpPr>
        <p:spPr/>
        <p:txBody>
          <a:bodyPr/>
          <a:lstStyle/>
          <a:p>
            <a:fld id="{B716C8F4-20CD-364A-8A8E-DE130115B178}" type="slidenum">
              <a:rPr lang="sv-SE" smtClean="0"/>
              <a:t>37</a:t>
            </a:fld>
            <a:endParaRPr lang="sv-SE"/>
          </a:p>
        </p:txBody>
      </p:sp>
      <p:sp>
        <p:nvSpPr>
          <p:cNvPr id="7" name="TextBox 5">
            <a:extLst>
              <a:ext uri="{FF2B5EF4-FFF2-40B4-BE49-F238E27FC236}">
                <a16:creationId xmlns:a16="http://schemas.microsoft.com/office/drawing/2014/main" id="{6C89996F-FF2A-7252-819E-5A282443F6F0}"/>
              </a:ext>
            </a:extLst>
          </p:cNvPr>
          <p:cNvSpPr txBox="1"/>
          <p:nvPr/>
        </p:nvSpPr>
        <p:spPr>
          <a:xfrm>
            <a:off x="3916224" y="2253440"/>
            <a:ext cx="4357735" cy="1021556"/>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49000"/>
                  </a:schemeClr>
                </a:solidFill>
                <a:latin typeface="PT Mono"/>
              </a:rPr>
              <a:t>1</a:t>
            </a:r>
            <a:r>
              <a:rPr lang="en-US">
                <a:solidFill>
                  <a:schemeClr val="accent6"/>
                </a:solidFill>
                <a:latin typeface="PT Mono"/>
              </a:rPr>
              <a:t> public </a:t>
            </a:r>
            <a:r>
              <a:rPr lang="en-US">
                <a:solidFill>
                  <a:srgbClr val="FF0000"/>
                </a:solidFill>
                <a:latin typeface="PT Mono"/>
              </a:rPr>
              <a:t>static </a:t>
            </a:r>
            <a:r>
              <a:rPr lang="en-US">
                <a:solidFill>
                  <a:schemeClr val="accent6"/>
                </a:solidFill>
                <a:latin typeface="PT Mono"/>
              </a:rPr>
              <a:t>void </a:t>
            </a:r>
            <a:r>
              <a:rPr lang="en-US">
                <a:latin typeface="PT Mono"/>
              </a:rPr>
              <a:t>main() {</a:t>
            </a:r>
          </a:p>
          <a:p>
            <a:r>
              <a:rPr lang="en-US">
                <a:solidFill>
                  <a:schemeClr val="bg1">
                    <a:lumMod val="49000"/>
                  </a:schemeClr>
                </a:solidFill>
                <a:latin typeface="PT Mono"/>
              </a:rPr>
              <a:t>2</a:t>
            </a:r>
            <a:r>
              <a:rPr lang="en-US">
                <a:latin typeface="PT Mono"/>
              </a:rPr>
              <a:t>  print("Hello world!") </a:t>
            </a:r>
          </a:p>
          <a:p>
            <a:r>
              <a:rPr lang="en-US">
                <a:solidFill>
                  <a:schemeClr val="bg1">
                    <a:lumMod val="49000"/>
                  </a:schemeClr>
                </a:solidFill>
                <a:latin typeface="PT Mono"/>
              </a:rPr>
              <a:t>3 </a:t>
            </a:r>
            <a:r>
              <a:rPr lang="en-US">
                <a:latin typeface="PT Mono"/>
              </a:rPr>
              <a:t>}</a:t>
            </a:r>
            <a:endParaRPr lang="en-US"/>
          </a:p>
        </p:txBody>
      </p:sp>
      <p:sp>
        <p:nvSpPr>
          <p:cNvPr id="8" name="TextBox 5">
            <a:extLst>
              <a:ext uri="{FF2B5EF4-FFF2-40B4-BE49-F238E27FC236}">
                <a16:creationId xmlns:a16="http://schemas.microsoft.com/office/drawing/2014/main" id="{8915DCFF-A46A-4C04-AB99-CFDC570BA5A6}"/>
              </a:ext>
            </a:extLst>
          </p:cNvPr>
          <p:cNvSpPr txBox="1"/>
          <p:nvPr/>
        </p:nvSpPr>
        <p:spPr>
          <a:xfrm>
            <a:off x="908893" y="3595382"/>
            <a:ext cx="2367933" cy="1968920"/>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 v1.class</a:t>
            </a:r>
          </a:p>
          <a:p>
            <a:r>
              <a:rPr lang="en-US">
                <a:latin typeface="PT Mono"/>
              </a:rPr>
              <a:t>Constant Pool:</a:t>
            </a:r>
          </a:p>
          <a:p>
            <a:r>
              <a:rPr lang="en-US">
                <a:highlight>
                  <a:srgbClr val="00FFFF"/>
                </a:highlight>
                <a:latin typeface="PT Mono"/>
              </a:rPr>
              <a:t>#1 Hello World</a:t>
            </a:r>
          </a:p>
          <a:p>
            <a:r>
              <a:rPr lang="en-US">
                <a:highlight>
                  <a:srgbClr val="00FF00"/>
                </a:highlight>
                <a:latin typeface="PT Mono"/>
              </a:rPr>
              <a:t>#2 main</a:t>
            </a:r>
          </a:p>
          <a:p>
            <a:r>
              <a:rPr lang="en-US">
                <a:highlight>
                  <a:srgbClr val="FFFF00"/>
                </a:highlight>
                <a:latin typeface="PT Mono"/>
              </a:rPr>
              <a:t>#3 print</a:t>
            </a:r>
          </a:p>
          <a:p>
            <a:r>
              <a:rPr lang="en-US">
                <a:latin typeface="PT Mono"/>
              </a:rPr>
              <a:t>...</a:t>
            </a:r>
          </a:p>
        </p:txBody>
      </p:sp>
      <p:sp>
        <p:nvSpPr>
          <p:cNvPr id="9" name="TextBox 5">
            <a:extLst>
              <a:ext uri="{FF2B5EF4-FFF2-40B4-BE49-F238E27FC236}">
                <a16:creationId xmlns:a16="http://schemas.microsoft.com/office/drawing/2014/main" id="{F56DFC5F-A716-F690-BD25-387D94A35FB1}"/>
              </a:ext>
            </a:extLst>
          </p:cNvPr>
          <p:cNvSpPr txBox="1"/>
          <p:nvPr/>
        </p:nvSpPr>
        <p:spPr>
          <a:xfrm>
            <a:off x="9026783" y="3515188"/>
            <a:ext cx="2380823" cy="1940957"/>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 v2.class</a:t>
            </a:r>
          </a:p>
          <a:p>
            <a:r>
              <a:rPr lang="en-US">
                <a:latin typeface="PT Mono"/>
              </a:rPr>
              <a:t>Constant Pool:</a:t>
            </a:r>
          </a:p>
          <a:p>
            <a:r>
              <a:rPr lang="en-US">
                <a:highlight>
                  <a:srgbClr val="FFFF00"/>
                </a:highlight>
                <a:latin typeface="PT Mono"/>
              </a:rPr>
              <a:t>#1 print</a:t>
            </a:r>
          </a:p>
          <a:p>
            <a:r>
              <a:rPr lang="en-US">
                <a:highlight>
                  <a:srgbClr val="00FFFF"/>
                </a:highlight>
                <a:latin typeface="PT Mono"/>
              </a:rPr>
              <a:t>#2 Hello World</a:t>
            </a:r>
          </a:p>
          <a:p>
            <a:r>
              <a:rPr lang="en-US">
                <a:highlight>
                  <a:srgbClr val="00FF00"/>
                </a:highlight>
                <a:latin typeface="PT Mono"/>
              </a:rPr>
              <a:t>#3 main</a:t>
            </a:r>
          </a:p>
          <a:p>
            <a:r>
              <a:rPr lang="en-US">
                <a:latin typeface="PT Mono"/>
              </a:rPr>
              <a:t>...</a:t>
            </a:r>
          </a:p>
        </p:txBody>
      </p:sp>
      <p:cxnSp>
        <p:nvCxnSpPr>
          <p:cNvPr id="13" name="Connector: Elbow 12">
            <a:extLst>
              <a:ext uri="{FF2B5EF4-FFF2-40B4-BE49-F238E27FC236}">
                <a16:creationId xmlns:a16="http://schemas.microsoft.com/office/drawing/2014/main" id="{4FFF4169-3438-B1F1-84D6-40409FF08489}"/>
              </a:ext>
            </a:extLst>
          </p:cNvPr>
          <p:cNvCxnSpPr>
            <a:cxnSpLocks/>
            <a:stCxn id="7" idx="1"/>
            <a:endCxn id="8" idx="0"/>
          </p:cNvCxnSpPr>
          <p:nvPr/>
        </p:nvCxnSpPr>
        <p:spPr>
          <a:xfrm rot="10800000" flipV="1">
            <a:off x="2092860" y="2764218"/>
            <a:ext cx="1823364" cy="83116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65B603D-537D-F559-E35A-8A5AA96FAA0C}"/>
              </a:ext>
            </a:extLst>
          </p:cNvPr>
          <p:cNvSpPr txBox="1"/>
          <p:nvPr/>
        </p:nvSpPr>
        <p:spPr>
          <a:xfrm>
            <a:off x="1971675" y="2259085"/>
            <a:ext cx="1735086" cy="369332"/>
          </a:xfrm>
          <a:prstGeom prst="rect">
            <a:avLst/>
          </a:prstGeom>
          <a:noFill/>
        </p:spPr>
        <p:txBody>
          <a:bodyPr wrap="square" rtlCol="0">
            <a:spAutoFit/>
          </a:bodyPr>
          <a:lstStyle/>
          <a:p>
            <a:pPr algn="ctr"/>
            <a:r>
              <a:rPr lang="en-IN" err="1"/>
              <a:t>javac</a:t>
            </a:r>
            <a:r>
              <a:rPr lang="en-IN"/>
              <a:t> v1</a:t>
            </a:r>
            <a:endParaRPr lang="hi-IN"/>
          </a:p>
        </p:txBody>
      </p:sp>
      <p:cxnSp>
        <p:nvCxnSpPr>
          <p:cNvPr id="15" name="Connector: Elbow 14">
            <a:extLst>
              <a:ext uri="{FF2B5EF4-FFF2-40B4-BE49-F238E27FC236}">
                <a16:creationId xmlns:a16="http://schemas.microsoft.com/office/drawing/2014/main" id="{40342021-2201-F73B-A7C4-25F15D063152}"/>
              </a:ext>
            </a:extLst>
          </p:cNvPr>
          <p:cNvCxnSpPr>
            <a:cxnSpLocks/>
            <a:stCxn id="7" idx="3"/>
            <a:endCxn id="9" idx="0"/>
          </p:cNvCxnSpPr>
          <p:nvPr/>
        </p:nvCxnSpPr>
        <p:spPr>
          <a:xfrm>
            <a:off x="8273959" y="2764218"/>
            <a:ext cx="1943236" cy="7509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30BEF49-2926-2163-305C-D16C1D117D61}"/>
              </a:ext>
            </a:extLst>
          </p:cNvPr>
          <p:cNvSpPr txBox="1"/>
          <p:nvPr/>
        </p:nvSpPr>
        <p:spPr>
          <a:xfrm>
            <a:off x="8691409" y="2255336"/>
            <a:ext cx="1735086" cy="369332"/>
          </a:xfrm>
          <a:prstGeom prst="rect">
            <a:avLst/>
          </a:prstGeom>
          <a:noFill/>
        </p:spPr>
        <p:txBody>
          <a:bodyPr wrap="square" rtlCol="0">
            <a:spAutoFit/>
          </a:bodyPr>
          <a:lstStyle/>
          <a:p>
            <a:pPr algn="ctr"/>
            <a:r>
              <a:rPr lang="en-IN" err="1"/>
              <a:t>javac</a:t>
            </a:r>
            <a:r>
              <a:rPr lang="en-IN"/>
              <a:t> v2</a:t>
            </a:r>
            <a:endParaRPr lang="hi-IN"/>
          </a:p>
        </p:txBody>
      </p:sp>
      <p:sp>
        <p:nvSpPr>
          <p:cNvPr id="19" name="TextBox 5">
            <a:extLst>
              <a:ext uri="{FF2B5EF4-FFF2-40B4-BE49-F238E27FC236}">
                <a16:creationId xmlns:a16="http://schemas.microsoft.com/office/drawing/2014/main" id="{17ABCF96-B4DA-4AA9-D89F-304421FA9067}"/>
              </a:ext>
            </a:extLst>
          </p:cNvPr>
          <p:cNvSpPr txBox="1"/>
          <p:nvPr/>
        </p:nvSpPr>
        <p:spPr>
          <a:xfrm>
            <a:off x="3916224" y="3594743"/>
            <a:ext cx="4357735" cy="715089"/>
          </a:xfrm>
          <a:prstGeom prst="roundRect">
            <a:avLst/>
          </a:prstGeom>
          <a:solidFill>
            <a:srgbClr val="FFCCC4"/>
          </a:solidFill>
          <a:ln w="38100">
            <a:solidFill>
              <a:srgbClr val="C00000"/>
            </a:solidFill>
          </a:ln>
        </p:spPr>
        <p:txBody>
          <a:bodyPr wrap="square" lIns="91440" tIns="45720" rIns="91440" bIns="45720" rtlCol="0" anchor="t">
            <a:spAutoFit/>
          </a:bodyPr>
          <a:lstStyle/>
          <a:p>
            <a:r>
              <a:rPr lang="en-US">
                <a:latin typeface="PT Mono" panose="02060509020205020204" pitchFamily="49" charset="0"/>
              </a:rPr>
              <a:t>$ diff v1.class v2.class</a:t>
            </a:r>
          </a:p>
          <a:p>
            <a:r>
              <a:rPr lang="en-US">
                <a:latin typeface="PT Mono" panose="02060509020205020204" pitchFamily="49" charset="0"/>
              </a:rPr>
              <a:t>&gt; bytecode differs</a:t>
            </a:r>
          </a:p>
        </p:txBody>
      </p:sp>
      <p:cxnSp>
        <p:nvCxnSpPr>
          <p:cNvPr id="27" name="Straight Arrow Connector 26">
            <a:extLst>
              <a:ext uri="{FF2B5EF4-FFF2-40B4-BE49-F238E27FC236}">
                <a16:creationId xmlns:a16="http://schemas.microsoft.com/office/drawing/2014/main" id="{AC6CDE84-5B66-82C9-A8FE-25A9BF629F1D}"/>
              </a:ext>
            </a:extLst>
          </p:cNvPr>
          <p:cNvCxnSpPr>
            <a:cxnSpLocks/>
            <a:stCxn id="8" idx="3"/>
            <a:endCxn id="19" idx="1"/>
          </p:cNvCxnSpPr>
          <p:nvPr/>
        </p:nvCxnSpPr>
        <p:spPr>
          <a:xfrm flipV="1">
            <a:off x="3276826" y="3952288"/>
            <a:ext cx="639398" cy="627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FA6E252-6C2E-2380-7EB8-4C51F74F7E11}"/>
              </a:ext>
            </a:extLst>
          </p:cNvPr>
          <p:cNvCxnSpPr>
            <a:stCxn id="9" idx="1"/>
            <a:endCxn id="19" idx="3"/>
          </p:cNvCxnSpPr>
          <p:nvPr/>
        </p:nvCxnSpPr>
        <p:spPr>
          <a:xfrm flipH="1" flipV="1">
            <a:off x="8273959" y="3952288"/>
            <a:ext cx="752824" cy="533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9C3BBC-94F1-DE97-1DF2-36F679AF77C9}"/>
              </a:ext>
            </a:extLst>
          </p:cNvPr>
          <p:cNvSpPr txBox="1"/>
          <p:nvPr/>
        </p:nvSpPr>
        <p:spPr>
          <a:xfrm>
            <a:off x="1006764" y="1278194"/>
            <a:ext cx="10400842" cy="707886"/>
          </a:xfrm>
          <a:prstGeom prst="rect">
            <a:avLst/>
          </a:prstGeom>
          <a:noFill/>
        </p:spPr>
        <p:txBody>
          <a:bodyPr wrap="square" rtlCol="0">
            <a:spAutoFit/>
          </a:bodyPr>
          <a:lstStyle/>
          <a:p>
            <a:r>
              <a:rPr lang="en-US" sz="2000"/>
              <a:t>Problem: Diffing bytecode to know reproducibility is not optimum as current diff tools also incorporate non-deterministic features while diffing.</a:t>
            </a:r>
            <a:endParaRPr lang="hi-IN" sz="2000"/>
          </a:p>
        </p:txBody>
      </p:sp>
      <p:sp>
        <p:nvSpPr>
          <p:cNvPr id="56" name="TextBox 5">
            <a:extLst>
              <a:ext uri="{FF2B5EF4-FFF2-40B4-BE49-F238E27FC236}">
                <a16:creationId xmlns:a16="http://schemas.microsoft.com/office/drawing/2014/main" id="{A378D174-759D-38C3-61F4-34785FD78F73}"/>
              </a:ext>
            </a:extLst>
          </p:cNvPr>
          <p:cNvSpPr txBox="1"/>
          <p:nvPr/>
        </p:nvSpPr>
        <p:spPr>
          <a:xfrm>
            <a:off x="3916220" y="4533008"/>
            <a:ext cx="4357735" cy="715089"/>
          </a:xfrm>
          <a:prstGeom prst="roundRect">
            <a:avLst/>
          </a:prstGeom>
          <a:solidFill>
            <a:srgbClr val="C7EBBA"/>
          </a:solidFill>
          <a:ln w="38100">
            <a:solidFill>
              <a:srgbClr val="00B050"/>
            </a:solidFill>
          </a:ln>
        </p:spPr>
        <p:txBody>
          <a:bodyPr wrap="square" lIns="91440" tIns="45720" rIns="91440" bIns="45720" rtlCol="0" anchor="t">
            <a:spAutoFit/>
          </a:bodyPr>
          <a:lstStyle/>
          <a:p>
            <a:r>
              <a:rPr lang="en-US">
                <a:latin typeface="PT Mono" panose="02060509020205020204" pitchFamily="49" charset="0"/>
              </a:rPr>
              <a:t>$ </a:t>
            </a:r>
            <a:r>
              <a:rPr lang="en-US" err="1">
                <a:latin typeface="PT Mono" panose="02060509020205020204" pitchFamily="49" charset="0"/>
              </a:rPr>
              <a:t>diff_can</a:t>
            </a:r>
            <a:r>
              <a:rPr lang="en-US">
                <a:latin typeface="PT Mono" panose="02060509020205020204" pitchFamily="49" charset="0"/>
              </a:rPr>
              <a:t> v1.class v2.class</a:t>
            </a:r>
          </a:p>
          <a:p>
            <a:r>
              <a:rPr lang="en-US">
                <a:latin typeface="PT Mono" panose="02060509020205020204" pitchFamily="49" charset="0"/>
              </a:rPr>
              <a:t>&gt; bytecode is same</a:t>
            </a:r>
          </a:p>
        </p:txBody>
      </p:sp>
      <p:sp>
        <p:nvSpPr>
          <p:cNvPr id="57" name="TextBox 5">
            <a:extLst>
              <a:ext uri="{FF2B5EF4-FFF2-40B4-BE49-F238E27FC236}">
                <a16:creationId xmlns:a16="http://schemas.microsoft.com/office/drawing/2014/main" id="{AED35536-E896-2DC3-0920-AFC07BDEE762}"/>
              </a:ext>
            </a:extLst>
          </p:cNvPr>
          <p:cNvSpPr txBox="1"/>
          <p:nvPr/>
        </p:nvSpPr>
        <p:spPr>
          <a:xfrm>
            <a:off x="3916222" y="5471274"/>
            <a:ext cx="4357735" cy="715089"/>
          </a:xfrm>
          <a:prstGeom prst="roundRect">
            <a:avLst/>
          </a:prstGeom>
          <a:solidFill>
            <a:srgbClr val="C7EBBA"/>
          </a:solidFill>
          <a:ln w="38100">
            <a:solidFill>
              <a:srgbClr val="00B050"/>
            </a:solidFill>
          </a:ln>
        </p:spPr>
        <p:txBody>
          <a:bodyPr wrap="square" lIns="91440" tIns="45720" rIns="91440" bIns="45720" rtlCol="0" anchor="t">
            <a:spAutoFit/>
          </a:bodyPr>
          <a:lstStyle/>
          <a:p>
            <a:r>
              <a:rPr lang="en-US">
                <a:latin typeface="PT Mono"/>
              </a:rPr>
              <a:t>$ </a:t>
            </a:r>
            <a:r>
              <a:rPr lang="en-US" err="1">
                <a:latin typeface="PT Mono"/>
              </a:rPr>
              <a:t>diff_ast</a:t>
            </a:r>
            <a:r>
              <a:rPr lang="en-US">
                <a:latin typeface="PT Mono"/>
              </a:rPr>
              <a:t> v1.class v2.class</a:t>
            </a:r>
          </a:p>
          <a:p>
            <a:r>
              <a:rPr lang="en-US">
                <a:latin typeface="PT Mono"/>
              </a:rPr>
              <a:t>&gt; bytecode is same</a:t>
            </a:r>
          </a:p>
        </p:txBody>
      </p:sp>
      <p:cxnSp>
        <p:nvCxnSpPr>
          <p:cNvPr id="59" name="Straight Arrow Connector 58">
            <a:extLst>
              <a:ext uri="{FF2B5EF4-FFF2-40B4-BE49-F238E27FC236}">
                <a16:creationId xmlns:a16="http://schemas.microsoft.com/office/drawing/2014/main" id="{B38122C6-96F1-BEB7-8A69-32AF26E537CA}"/>
              </a:ext>
            </a:extLst>
          </p:cNvPr>
          <p:cNvCxnSpPr>
            <a:stCxn id="8" idx="3"/>
            <a:endCxn id="56" idx="1"/>
          </p:cNvCxnSpPr>
          <p:nvPr/>
        </p:nvCxnSpPr>
        <p:spPr>
          <a:xfrm>
            <a:off x="3276826" y="4579842"/>
            <a:ext cx="639394" cy="310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AAAACAA-55F1-C389-68CC-0B5A4BBEE4FE}"/>
              </a:ext>
            </a:extLst>
          </p:cNvPr>
          <p:cNvCxnSpPr>
            <a:stCxn id="9" idx="1"/>
            <a:endCxn id="56" idx="3"/>
          </p:cNvCxnSpPr>
          <p:nvPr/>
        </p:nvCxnSpPr>
        <p:spPr>
          <a:xfrm flipH="1">
            <a:off x="8273955" y="4485667"/>
            <a:ext cx="752828" cy="40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55366AB-B785-7329-AA01-E05E167219B6}"/>
              </a:ext>
            </a:extLst>
          </p:cNvPr>
          <p:cNvCxnSpPr>
            <a:stCxn id="8" idx="3"/>
            <a:endCxn id="57" idx="1"/>
          </p:cNvCxnSpPr>
          <p:nvPr/>
        </p:nvCxnSpPr>
        <p:spPr>
          <a:xfrm>
            <a:off x="3276826" y="4579842"/>
            <a:ext cx="639396" cy="124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54C51D4-DCC2-F4D6-AD45-6ACB91DE829F}"/>
              </a:ext>
            </a:extLst>
          </p:cNvPr>
          <p:cNvCxnSpPr>
            <a:stCxn id="9" idx="1"/>
            <a:endCxn id="57" idx="3"/>
          </p:cNvCxnSpPr>
          <p:nvPr/>
        </p:nvCxnSpPr>
        <p:spPr>
          <a:xfrm flipH="1">
            <a:off x="8273957" y="4485667"/>
            <a:ext cx="752826" cy="1343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62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p:bldP spid="16" grpId="0"/>
      <p:bldP spid="19" grpId="0" animBg="1"/>
      <p:bldP spid="56" grpId="0" animBg="1"/>
      <p:bldP spid="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B6886-0D5E-D9F6-CD8E-03116D96CD2C}"/>
              </a:ext>
            </a:extLst>
          </p:cNvPr>
          <p:cNvSpPr>
            <a:spLocks noGrp="1"/>
          </p:cNvSpPr>
          <p:nvPr>
            <p:ph type="title"/>
          </p:nvPr>
        </p:nvSpPr>
        <p:spPr/>
        <p:txBody>
          <a:bodyPr/>
          <a:lstStyle/>
          <a:p>
            <a:r>
              <a:rPr lang="sv-SE"/>
              <a:t>Future Work: Which dependency is running</a:t>
            </a:r>
            <a:r>
              <a:rPr lang="en-IN"/>
              <a:t>?</a:t>
            </a:r>
            <a:endParaRPr lang="sv-SE"/>
          </a:p>
        </p:txBody>
      </p:sp>
      <p:sp>
        <p:nvSpPr>
          <p:cNvPr id="4" name="Platshållare för datum 3">
            <a:extLst>
              <a:ext uri="{FF2B5EF4-FFF2-40B4-BE49-F238E27FC236}">
                <a16:creationId xmlns:a16="http://schemas.microsoft.com/office/drawing/2014/main" id="{E45B7CE2-2100-395D-FE55-CE63548807C9}"/>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1A5FAFE3-D9F8-FCB1-3DCF-6C7724D67537}"/>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C85A88A0-50EA-3DAE-C58D-3E46BB130FAC}"/>
              </a:ext>
            </a:extLst>
          </p:cNvPr>
          <p:cNvSpPr>
            <a:spLocks noGrp="1"/>
          </p:cNvSpPr>
          <p:nvPr>
            <p:ph type="sldNum" sz="quarter" idx="12"/>
          </p:nvPr>
        </p:nvSpPr>
        <p:spPr/>
        <p:txBody>
          <a:bodyPr/>
          <a:lstStyle/>
          <a:p>
            <a:fld id="{B716C8F4-20CD-364A-8A8E-DE130115B178}" type="slidenum">
              <a:rPr lang="sv-SE" smtClean="0"/>
              <a:t>38</a:t>
            </a:fld>
            <a:endParaRPr lang="sv-SE"/>
          </a:p>
        </p:txBody>
      </p:sp>
      <p:sp>
        <p:nvSpPr>
          <p:cNvPr id="54" name="TextBox 53">
            <a:extLst>
              <a:ext uri="{FF2B5EF4-FFF2-40B4-BE49-F238E27FC236}">
                <a16:creationId xmlns:a16="http://schemas.microsoft.com/office/drawing/2014/main" id="{9D9C3BBC-94F1-DE97-1DF2-36F679AF77C9}"/>
              </a:ext>
            </a:extLst>
          </p:cNvPr>
          <p:cNvSpPr txBox="1"/>
          <p:nvPr/>
        </p:nvSpPr>
        <p:spPr>
          <a:xfrm>
            <a:off x="1006764" y="1278194"/>
            <a:ext cx="10400842" cy="707886"/>
          </a:xfrm>
          <a:prstGeom prst="rect">
            <a:avLst/>
          </a:prstGeom>
          <a:noFill/>
        </p:spPr>
        <p:txBody>
          <a:bodyPr wrap="square" rtlCol="0">
            <a:spAutoFit/>
          </a:bodyPr>
          <a:lstStyle/>
          <a:p>
            <a:r>
              <a:rPr lang="en-US" sz="2000"/>
              <a:t>Problem: Knowing (and verifying) what dependency is executing is hard because that information is lost while building the application.</a:t>
            </a:r>
            <a:endParaRPr lang="hi-IN" sz="2000"/>
          </a:p>
        </p:txBody>
      </p:sp>
      <p:sp>
        <p:nvSpPr>
          <p:cNvPr id="10" name="Scroll: Vertical 9">
            <a:extLst>
              <a:ext uri="{FF2B5EF4-FFF2-40B4-BE49-F238E27FC236}">
                <a16:creationId xmlns:a16="http://schemas.microsoft.com/office/drawing/2014/main" id="{91D126F8-B368-3938-0046-F0CE6FB05EC1}"/>
              </a:ext>
            </a:extLst>
          </p:cNvPr>
          <p:cNvSpPr/>
          <p:nvPr/>
        </p:nvSpPr>
        <p:spPr>
          <a:xfrm>
            <a:off x="728208" y="2197366"/>
            <a:ext cx="2899896" cy="3207849"/>
          </a:xfrm>
          <a:prstGeom prst="verticalScroll">
            <a:avLst/>
          </a:prstGeom>
          <a:solidFill>
            <a:srgbClr val="FFFF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Daniel Williams, </a:t>
            </a:r>
            <a:r>
              <a:rPr lang="en-US" i="1">
                <a:solidFill>
                  <a:schemeClr val="tx1"/>
                </a:solidFill>
              </a:rPr>
              <a:t>“The Embedding and Retrieval of</a:t>
            </a:r>
          </a:p>
          <a:p>
            <a:pPr algn="ctr"/>
            <a:r>
              <a:rPr lang="en-US" i="1">
                <a:solidFill>
                  <a:schemeClr val="tx1"/>
                </a:solidFill>
              </a:rPr>
              <a:t>Software Supply Chain Information</a:t>
            </a:r>
          </a:p>
          <a:p>
            <a:pPr algn="ctr"/>
            <a:r>
              <a:rPr lang="en-US" i="1">
                <a:solidFill>
                  <a:schemeClr val="tx1"/>
                </a:solidFill>
              </a:rPr>
              <a:t>in Java Applications</a:t>
            </a:r>
            <a:r>
              <a:rPr lang="en-US">
                <a:solidFill>
                  <a:schemeClr val="tx1"/>
                </a:solidFill>
              </a:rPr>
              <a:t>”, KTH, 2024</a:t>
            </a:r>
            <a:endParaRPr lang="hi-IN">
              <a:solidFill>
                <a:schemeClr val="tx1"/>
              </a:solidFill>
            </a:endParaRPr>
          </a:p>
        </p:txBody>
      </p:sp>
      <p:sp>
        <p:nvSpPr>
          <p:cNvPr id="11" name="TextBox 10">
            <a:extLst>
              <a:ext uri="{FF2B5EF4-FFF2-40B4-BE49-F238E27FC236}">
                <a16:creationId xmlns:a16="http://schemas.microsoft.com/office/drawing/2014/main" id="{C36C296B-B0B1-6407-BC8A-45BEBF062C27}"/>
              </a:ext>
            </a:extLst>
          </p:cNvPr>
          <p:cNvSpPr txBox="1"/>
          <p:nvPr/>
        </p:nvSpPr>
        <p:spPr>
          <a:xfrm>
            <a:off x="728208" y="5477606"/>
            <a:ext cx="2899896" cy="923330"/>
          </a:xfrm>
          <a:prstGeom prst="rect">
            <a:avLst/>
          </a:prstGeom>
          <a:noFill/>
        </p:spPr>
        <p:txBody>
          <a:bodyPr wrap="square" rtlCol="0">
            <a:spAutoFit/>
          </a:bodyPr>
          <a:lstStyle/>
          <a:p>
            <a:r>
              <a:rPr lang="en-US">
                <a:highlight>
                  <a:srgbClr val="00FFFF"/>
                </a:highlight>
              </a:rPr>
              <a:t>Key contribution: embeds dependency information in JVM bytecode.</a:t>
            </a:r>
            <a:endParaRPr lang="hi-IN">
              <a:highlight>
                <a:srgbClr val="00FFFF"/>
              </a:highlight>
            </a:endParaRPr>
          </a:p>
        </p:txBody>
      </p:sp>
      <p:sp>
        <p:nvSpPr>
          <p:cNvPr id="12" name="Scroll: Vertical 11">
            <a:extLst>
              <a:ext uri="{FF2B5EF4-FFF2-40B4-BE49-F238E27FC236}">
                <a16:creationId xmlns:a16="http://schemas.microsoft.com/office/drawing/2014/main" id="{B3F5DB73-0028-5CFE-E6A4-6C60FF0E11F4}"/>
              </a:ext>
            </a:extLst>
          </p:cNvPr>
          <p:cNvSpPr/>
          <p:nvPr/>
        </p:nvSpPr>
        <p:spPr>
          <a:xfrm>
            <a:off x="4645257" y="2194403"/>
            <a:ext cx="2899896" cy="3207849"/>
          </a:xfrm>
          <a:prstGeom prst="verticalScroll">
            <a:avLst/>
          </a:prstGeom>
          <a:solidFill>
            <a:srgbClr val="FFFFCC"/>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 Sharma et al., </a:t>
            </a:r>
            <a:r>
              <a:rPr lang="en-US" i="1">
                <a:solidFill>
                  <a:schemeClr val="tx1"/>
                </a:solidFill>
              </a:rPr>
              <a:t>“SBOM.EXE: Countering Dynamic Code Injection based on Software Bill of Materials in Java</a:t>
            </a:r>
            <a:r>
              <a:rPr lang="en-US">
                <a:solidFill>
                  <a:schemeClr val="tx1"/>
                </a:solidFill>
              </a:rPr>
              <a:t>”, </a:t>
            </a:r>
            <a:r>
              <a:rPr lang="en-US" err="1">
                <a:solidFill>
                  <a:schemeClr val="tx1"/>
                </a:solidFill>
              </a:rPr>
              <a:t>arXiv</a:t>
            </a:r>
            <a:r>
              <a:rPr lang="en-US">
                <a:solidFill>
                  <a:schemeClr val="tx1"/>
                </a:solidFill>
              </a:rPr>
              <a:t>, 2024</a:t>
            </a:r>
            <a:endParaRPr lang="hi-IN">
              <a:solidFill>
                <a:schemeClr val="tx1"/>
              </a:solidFill>
            </a:endParaRPr>
          </a:p>
        </p:txBody>
      </p:sp>
      <p:sp>
        <p:nvSpPr>
          <p:cNvPr id="17" name="TextBox 16">
            <a:extLst>
              <a:ext uri="{FF2B5EF4-FFF2-40B4-BE49-F238E27FC236}">
                <a16:creationId xmlns:a16="http://schemas.microsoft.com/office/drawing/2014/main" id="{EE85AF8A-A636-21D4-52B6-6872D19778E7}"/>
              </a:ext>
            </a:extLst>
          </p:cNvPr>
          <p:cNvSpPr txBox="1"/>
          <p:nvPr/>
        </p:nvSpPr>
        <p:spPr>
          <a:xfrm>
            <a:off x="4645257" y="5474643"/>
            <a:ext cx="2899896" cy="923330"/>
          </a:xfrm>
          <a:prstGeom prst="rect">
            <a:avLst/>
          </a:prstGeom>
          <a:noFill/>
        </p:spPr>
        <p:txBody>
          <a:bodyPr wrap="square" rtlCol="0">
            <a:spAutoFit/>
          </a:bodyPr>
          <a:lstStyle/>
          <a:p>
            <a:r>
              <a:rPr lang="en-US">
                <a:highlight>
                  <a:srgbClr val="FFFF00"/>
                </a:highlight>
              </a:rPr>
              <a:t>One of the contribution: can tell which bytecode is running in real-time.</a:t>
            </a:r>
            <a:endParaRPr lang="hi-IN">
              <a:highlight>
                <a:srgbClr val="FFFF00"/>
              </a:highlight>
            </a:endParaRPr>
          </a:p>
        </p:txBody>
      </p:sp>
      <p:sp>
        <p:nvSpPr>
          <p:cNvPr id="18" name="TextBox 17">
            <a:extLst>
              <a:ext uri="{FF2B5EF4-FFF2-40B4-BE49-F238E27FC236}">
                <a16:creationId xmlns:a16="http://schemas.microsoft.com/office/drawing/2014/main" id="{6E7A2F36-46C9-3FB6-F0E0-2B1B99E40C52}"/>
              </a:ext>
            </a:extLst>
          </p:cNvPr>
          <p:cNvSpPr txBox="1"/>
          <p:nvPr/>
        </p:nvSpPr>
        <p:spPr>
          <a:xfrm>
            <a:off x="3890874" y="3475161"/>
            <a:ext cx="599768" cy="646331"/>
          </a:xfrm>
          <a:prstGeom prst="rect">
            <a:avLst/>
          </a:prstGeom>
          <a:noFill/>
        </p:spPr>
        <p:txBody>
          <a:bodyPr wrap="square" rtlCol="0" anchor="ctr">
            <a:spAutoFit/>
          </a:bodyPr>
          <a:lstStyle/>
          <a:p>
            <a:pPr algn="ctr"/>
            <a:r>
              <a:rPr lang="en-US" sz="3600"/>
              <a:t>+</a:t>
            </a:r>
            <a:endParaRPr lang="hi-IN" sz="3600"/>
          </a:p>
        </p:txBody>
      </p:sp>
      <p:sp>
        <p:nvSpPr>
          <p:cNvPr id="20" name="TextBox 19">
            <a:extLst>
              <a:ext uri="{FF2B5EF4-FFF2-40B4-BE49-F238E27FC236}">
                <a16:creationId xmlns:a16="http://schemas.microsoft.com/office/drawing/2014/main" id="{A8FE9546-444E-76CA-62A4-CD198114FE1D}"/>
              </a:ext>
            </a:extLst>
          </p:cNvPr>
          <p:cNvSpPr txBox="1"/>
          <p:nvPr/>
        </p:nvSpPr>
        <p:spPr>
          <a:xfrm>
            <a:off x="7545153" y="3475161"/>
            <a:ext cx="599768" cy="646331"/>
          </a:xfrm>
          <a:prstGeom prst="rect">
            <a:avLst/>
          </a:prstGeom>
          <a:noFill/>
        </p:spPr>
        <p:txBody>
          <a:bodyPr wrap="square" rtlCol="0" anchor="ctr">
            <a:spAutoFit/>
          </a:bodyPr>
          <a:lstStyle/>
          <a:p>
            <a:pPr algn="ctr"/>
            <a:r>
              <a:rPr lang="en-US" sz="3600"/>
              <a:t>=</a:t>
            </a:r>
            <a:endParaRPr lang="hi-IN" sz="3600"/>
          </a:p>
        </p:txBody>
      </p:sp>
      <p:sp>
        <p:nvSpPr>
          <p:cNvPr id="21" name="TextBox 20">
            <a:extLst>
              <a:ext uri="{FF2B5EF4-FFF2-40B4-BE49-F238E27FC236}">
                <a16:creationId xmlns:a16="http://schemas.microsoft.com/office/drawing/2014/main" id="{76445E6E-46E1-49C9-D488-AC8BA3039A33}"/>
              </a:ext>
            </a:extLst>
          </p:cNvPr>
          <p:cNvSpPr txBox="1"/>
          <p:nvPr/>
        </p:nvSpPr>
        <p:spPr>
          <a:xfrm>
            <a:off x="8562306" y="2932929"/>
            <a:ext cx="2448232" cy="1938992"/>
          </a:xfrm>
          <a:prstGeom prst="rect">
            <a:avLst/>
          </a:prstGeom>
          <a:noFill/>
        </p:spPr>
        <p:txBody>
          <a:bodyPr wrap="square" rtlCol="0">
            <a:spAutoFit/>
          </a:bodyPr>
          <a:lstStyle/>
          <a:p>
            <a:r>
              <a:rPr lang="en-US" sz="2400"/>
              <a:t>We will be able to tell </a:t>
            </a:r>
            <a:r>
              <a:rPr lang="en-US" sz="2400">
                <a:highlight>
                  <a:srgbClr val="00FFFF"/>
                </a:highlight>
              </a:rPr>
              <a:t>what dependency</a:t>
            </a:r>
            <a:r>
              <a:rPr lang="en-US" sz="2400"/>
              <a:t> is </a:t>
            </a:r>
            <a:r>
              <a:rPr lang="en-US" sz="2400">
                <a:highlight>
                  <a:srgbClr val="FFFF00"/>
                </a:highlight>
              </a:rPr>
              <a:t>running in real-time</a:t>
            </a:r>
            <a:r>
              <a:rPr lang="en-US" sz="2400"/>
              <a:t>!</a:t>
            </a:r>
          </a:p>
        </p:txBody>
      </p:sp>
    </p:spTree>
    <p:extLst>
      <p:ext uri="{BB962C8B-B14F-4D97-AF65-F5344CB8AC3E}">
        <p14:creationId xmlns:p14="http://schemas.microsoft.com/office/powerpoint/2010/main" val="23321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7" grpId="0"/>
      <p:bldP spid="18"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7EA7A-EB13-21D0-B2BE-F31CC48941B2}"/>
              </a:ext>
            </a:extLst>
          </p:cNvPr>
          <p:cNvSpPr>
            <a:spLocks noGrp="1"/>
          </p:cNvSpPr>
          <p:nvPr>
            <p:ph type="title"/>
          </p:nvPr>
        </p:nvSpPr>
        <p:spPr/>
        <p:txBody>
          <a:bodyPr/>
          <a:lstStyle/>
          <a:p>
            <a:r>
              <a:rPr lang="sv-SE"/>
              <a:t>Takeaways</a:t>
            </a:r>
          </a:p>
        </p:txBody>
      </p:sp>
      <p:sp>
        <p:nvSpPr>
          <p:cNvPr id="3" name="Platshållare för innehåll 2">
            <a:extLst>
              <a:ext uri="{FF2B5EF4-FFF2-40B4-BE49-F238E27FC236}">
                <a16:creationId xmlns:a16="http://schemas.microsoft.com/office/drawing/2014/main" id="{811ED568-E3AB-2D45-04C5-21921CBEAC62}"/>
              </a:ext>
            </a:extLst>
          </p:cNvPr>
          <p:cNvSpPr>
            <a:spLocks noGrp="1"/>
          </p:cNvSpPr>
          <p:nvPr>
            <p:ph type="body" idx="1"/>
          </p:nvPr>
        </p:nvSpPr>
        <p:spPr>
          <a:xfrm>
            <a:off x="6542276" y="2003279"/>
            <a:ext cx="5314951" cy="863600"/>
          </a:xfrm>
        </p:spPr>
        <p:txBody>
          <a:bodyPr vert="horz" lIns="91440" tIns="45720" rIns="91440" bIns="45720" rtlCol="0" anchor="t">
            <a:noAutofit/>
          </a:bodyPr>
          <a:lstStyle/>
          <a:p>
            <a:r>
              <a:rPr lang="sv-SE"/>
              <a:t>SBOM.exe </a:t>
            </a:r>
            <a:r>
              <a:rPr lang="sv-SE" err="1"/>
              <a:t>can</a:t>
            </a:r>
            <a:r>
              <a:rPr lang="sv-SE"/>
              <a:t> </a:t>
            </a:r>
            <a:r>
              <a:rPr lang="sv-SE" err="1"/>
              <a:t>mitigate</a:t>
            </a:r>
            <a:r>
              <a:rPr lang="sv-SE"/>
              <a:t> </a:t>
            </a:r>
            <a:r>
              <a:rPr lang="sv-SE" err="1"/>
              <a:t>three</a:t>
            </a:r>
            <a:r>
              <a:rPr lang="sv-SE"/>
              <a:t> </a:t>
            </a:r>
            <a:r>
              <a:rPr lang="sv-SE" err="1"/>
              <a:t>high-profile</a:t>
            </a:r>
            <a:r>
              <a:rPr lang="sv-SE"/>
              <a:t> CVEs </a:t>
            </a:r>
            <a:r>
              <a:rPr lang="sv-SE" err="1"/>
              <a:t>based</a:t>
            </a:r>
            <a:r>
              <a:rPr lang="sv-SE"/>
              <a:t> on </a:t>
            </a:r>
            <a:r>
              <a:rPr lang="sv-SE" err="1"/>
              <a:t>code</a:t>
            </a:r>
            <a:r>
              <a:rPr lang="sv-SE"/>
              <a:t> generation and </a:t>
            </a:r>
            <a:r>
              <a:rPr lang="sv-SE" err="1"/>
              <a:t>downloading</a:t>
            </a:r>
            <a:r>
              <a:rPr lang="sv-SE"/>
              <a:t>.</a:t>
            </a:r>
          </a:p>
          <a:p>
            <a:endParaRPr lang="sv-SE"/>
          </a:p>
          <a:p>
            <a:r>
              <a:rPr lang="sv-SE"/>
              <a:t>SBOM.exe proposes a strong </a:t>
            </a:r>
            <a:r>
              <a:rPr lang="sv-SE" err="1"/>
              <a:t>bytecode</a:t>
            </a:r>
            <a:r>
              <a:rPr lang="sv-SE"/>
              <a:t> </a:t>
            </a:r>
            <a:r>
              <a:rPr lang="sv-SE" err="1"/>
              <a:t>canonincalization</a:t>
            </a:r>
            <a:r>
              <a:rPr lang="sv-SE"/>
              <a:t> </a:t>
            </a:r>
            <a:r>
              <a:rPr lang="sv-SE" err="1"/>
              <a:t>algorithm</a:t>
            </a:r>
            <a:r>
              <a:rPr lang="sv-SE"/>
              <a:t> </a:t>
            </a:r>
            <a:r>
              <a:rPr lang="sv-SE" err="1"/>
              <a:t>which</a:t>
            </a:r>
            <a:r>
              <a:rPr lang="sv-SE"/>
              <a:t> </a:t>
            </a:r>
            <a:r>
              <a:rPr lang="sv-SE" err="1"/>
              <a:t>eliminates</a:t>
            </a:r>
            <a:r>
              <a:rPr lang="sv-SE"/>
              <a:t> non-determinism in </a:t>
            </a:r>
            <a:r>
              <a:rPr lang="sv-SE" err="1"/>
              <a:t>dynamic</a:t>
            </a:r>
            <a:r>
              <a:rPr lang="sv-SE"/>
              <a:t> </a:t>
            </a:r>
            <a:r>
              <a:rPr lang="sv-SE" err="1"/>
              <a:t>classes</a:t>
            </a:r>
            <a:r>
              <a:rPr lang="sv-SE"/>
              <a:t>.</a:t>
            </a:r>
          </a:p>
          <a:p>
            <a:endParaRPr lang="sv-SE"/>
          </a:p>
          <a:p>
            <a:r>
              <a:rPr lang="sv-SE"/>
              <a:t>SBOM.exe </a:t>
            </a:r>
            <a:r>
              <a:rPr lang="sv-SE" err="1"/>
              <a:t>can</a:t>
            </a:r>
            <a:r>
              <a:rPr lang="sv-SE"/>
              <a:t> </a:t>
            </a:r>
            <a:r>
              <a:rPr lang="sv-SE" err="1"/>
              <a:t>work</a:t>
            </a:r>
            <a:r>
              <a:rPr lang="sv-SE"/>
              <a:t> </a:t>
            </a:r>
            <a:r>
              <a:rPr lang="sv-SE" err="1"/>
              <a:t>well</a:t>
            </a:r>
            <a:r>
              <a:rPr lang="sv-SE"/>
              <a:t> in </a:t>
            </a:r>
            <a:r>
              <a:rPr lang="sv-SE" err="1"/>
              <a:t>production</a:t>
            </a:r>
            <a:r>
              <a:rPr lang="sv-SE"/>
              <a:t> </a:t>
            </a:r>
            <a:r>
              <a:rPr lang="sv-SE" err="1"/>
              <a:t>environment</a:t>
            </a:r>
            <a:r>
              <a:rPr lang="sv-SE"/>
              <a:t> as </a:t>
            </a:r>
            <a:r>
              <a:rPr lang="sv-SE" err="1"/>
              <a:t>shown</a:t>
            </a:r>
            <a:r>
              <a:rPr lang="sv-SE"/>
              <a:t> by </a:t>
            </a:r>
            <a:r>
              <a:rPr lang="sv-SE" err="1"/>
              <a:t>three</a:t>
            </a:r>
            <a:r>
              <a:rPr lang="sv-SE"/>
              <a:t> real </a:t>
            </a:r>
            <a:r>
              <a:rPr lang="sv-SE" err="1"/>
              <a:t>world</a:t>
            </a:r>
            <a:r>
              <a:rPr lang="sv-SE"/>
              <a:t> </a:t>
            </a:r>
            <a:r>
              <a:rPr lang="sv-SE" err="1"/>
              <a:t>projects</a:t>
            </a:r>
            <a:r>
              <a:rPr lang="sv-SE"/>
              <a:t>.</a:t>
            </a:r>
          </a:p>
        </p:txBody>
      </p:sp>
      <p:sp>
        <p:nvSpPr>
          <p:cNvPr id="6" name="Platshållare för bildnummer 5">
            <a:extLst>
              <a:ext uri="{FF2B5EF4-FFF2-40B4-BE49-F238E27FC236}">
                <a16:creationId xmlns:a16="http://schemas.microsoft.com/office/drawing/2014/main" id="{9EA2B799-9E75-CA16-007D-0619DCA9AFEE}"/>
              </a:ext>
            </a:extLst>
          </p:cNvPr>
          <p:cNvSpPr>
            <a:spLocks noGrp="1"/>
          </p:cNvSpPr>
          <p:nvPr>
            <p:ph type="sldNum" sz="quarter" idx="12"/>
          </p:nvPr>
        </p:nvSpPr>
        <p:spPr/>
        <p:txBody>
          <a:bodyPr/>
          <a:lstStyle/>
          <a:p>
            <a:fld id="{B716C8F4-20CD-364A-8A8E-DE130115B178}" type="slidenum">
              <a:rPr lang="sv-SE" smtClean="0"/>
              <a:t>39</a:t>
            </a:fld>
            <a:endParaRPr lang="sv-SE"/>
          </a:p>
        </p:txBody>
      </p:sp>
      <p:sp>
        <p:nvSpPr>
          <p:cNvPr id="4" name="Platshållare för datum 3">
            <a:extLst>
              <a:ext uri="{FF2B5EF4-FFF2-40B4-BE49-F238E27FC236}">
                <a16:creationId xmlns:a16="http://schemas.microsoft.com/office/drawing/2014/main" id="{5974706F-40E8-AF14-A740-2FBEA46B4D51}"/>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0C987B8D-AD14-9ACF-DEDF-A8F7FD3BCC77}"/>
              </a:ext>
            </a:extLst>
          </p:cNvPr>
          <p:cNvSpPr>
            <a:spLocks noGrp="1"/>
          </p:cNvSpPr>
          <p:nvPr>
            <p:ph type="ftr" sz="quarter" idx="11"/>
          </p:nvPr>
        </p:nvSpPr>
        <p:spPr/>
        <p:txBody>
          <a:bodyPr/>
          <a:lstStyle/>
          <a:p>
            <a:r>
              <a:rPr lang="sv-SE"/>
              <a:t>Aman Sharma | amansha@kth.se</a:t>
            </a:r>
          </a:p>
        </p:txBody>
      </p:sp>
    </p:spTree>
    <p:extLst>
      <p:ext uri="{BB962C8B-B14F-4D97-AF65-F5344CB8AC3E}">
        <p14:creationId xmlns:p14="http://schemas.microsoft.com/office/powerpoint/2010/main" val="407614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4" name="Picture 2093">
            <a:extLst>
              <a:ext uri="{FF2B5EF4-FFF2-40B4-BE49-F238E27FC236}">
                <a16:creationId xmlns:a16="http://schemas.microsoft.com/office/drawing/2014/main" id="{565B42EC-C9C1-5843-6B11-C40812C249E5}"/>
              </a:ext>
            </a:extLst>
          </p:cNvPr>
          <p:cNvPicPr>
            <a:picLocks noChangeAspect="1"/>
          </p:cNvPicPr>
          <p:nvPr/>
        </p:nvPicPr>
        <p:blipFill>
          <a:blip r:embed="rId3"/>
          <a:stretch>
            <a:fillRect/>
          </a:stretch>
        </p:blipFill>
        <p:spPr>
          <a:xfrm>
            <a:off x="9688689" y="2488102"/>
            <a:ext cx="651600" cy="651600"/>
          </a:xfrm>
          <a:prstGeom prst="rect">
            <a:avLst/>
          </a:prstGeom>
        </p:spPr>
      </p:pic>
      <p:pic>
        <p:nvPicPr>
          <p:cNvPr id="2096" name="Picture 2095">
            <a:extLst>
              <a:ext uri="{FF2B5EF4-FFF2-40B4-BE49-F238E27FC236}">
                <a16:creationId xmlns:a16="http://schemas.microsoft.com/office/drawing/2014/main" id="{1C0CD874-9987-7A5A-33BC-6C78CE94CF68}"/>
              </a:ext>
            </a:extLst>
          </p:cNvPr>
          <p:cNvPicPr>
            <a:picLocks noChangeAspect="1"/>
          </p:cNvPicPr>
          <p:nvPr/>
        </p:nvPicPr>
        <p:blipFill>
          <a:blip r:embed="rId4"/>
          <a:stretch>
            <a:fillRect/>
          </a:stretch>
        </p:blipFill>
        <p:spPr>
          <a:xfrm>
            <a:off x="9688689" y="3881930"/>
            <a:ext cx="651600" cy="651600"/>
          </a:xfrm>
          <a:prstGeom prst="rect">
            <a:avLst/>
          </a:prstGeom>
        </p:spPr>
      </p:pic>
      <p:pic>
        <p:nvPicPr>
          <p:cNvPr id="23" name="Picture 2" descr="Smiling ">
            <a:extLst>
              <a:ext uri="{FF2B5EF4-FFF2-40B4-BE49-F238E27FC236}">
                <a16:creationId xmlns:a16="http://schemas.microsoft.com/office/drawing/2014/main" id="{D01B64BA-546B-9674-A299-D93984D31B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10" y="1051449"/>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miling ">
            <a:extLst>
              <a:ext uri="{FF2B5EF4-FFF2-40B4-BE49-F238E27FC236}">
                <a16:creationId xmlns:a16="http://schemas.microsoft.com/office/drawing/2014/main" id="{28058339-D49B-3400-F877-32A872D00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08" y="2452990"/>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Smiling ">
            <a:extLst>
              <a:ext uri="{FF2B5EF4-FFF2-40B4-BE49-F238E27FC236}">
                <a16:creationId xmlns:a16="http://schemas.microsoft.com/office/drawing/2014/main" id="{61A427B7-E36B-F221-841D-028BA0400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09" y="3842117"/>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2087">
            <a:extLst>
              <a:ext uri="{FF2B5EF4-FFF2-40B4-BE49-F238E27FC236}">
                <a16:creationId xmlns:a16="http://schemas.microsoft.com/office/drawing/2014/main" id="{87737739-FE35-5648-5506-B30E7C155FD1}"/>
              </a:ext>
            </a:extLst>
          </p:cNvPr>
          <p:cNvPicPr>
            <a:picLocks noChangeAspect="1"/>
          </p:cNvPicPr>
          <p:nvPr/>
        </p:nvPicPr>
        <p:blipFill>
          <a:blip r:embed="rId6"/>
          <a:stretch>
            <a:fillRect/>
          </a:stretch>
        </p:blipFill>
        <p:spPr>
          <a:xfrm>
            <a:off x="9689545" y="1087522"/>
            <a:ext cx="650745" cy="650745"/>
          </a:xfrm>
          <a:prstGeom prst="rect">
            <a:avLst/>
          </a:prstGeom>
        </p:spPr>
      </p:pic>
      <p:pic>
        <p:nvPicPr>
          <p:cNvPr id="21" name="Picture 20">
            <a:extLst>
              <a:ext uri="{FF2B5EF4-FFF2-40B4-BE49-F238E27FC236}">
                <a16:creationId xmlns:a16="http://schemas.microsoft.com/office/drawing/2014/main" id="{2E2E0071-3E11-AD75-CDB8-E80F6E4D4F33}"/>
              </a:ext>
            </a:extLst>
          </p:cNvPr>
          <p:cNvPicPr>
            <a:picLocks noChangeAspect="1"/>
          </p:cNvPicPr>
          <p:nvPr/>
        </p:nvPicPr>
        <p:blipFill>
          <a:blip r:embed="rId7"/>
          <a:stretch>
            <a:fillRect/>
          </a:stretch>
        </p:blipFill>
        <p:spPr>
          <a:xfrm>
            <a:off x="9687310" y="1096109"/>
            <a:ext cx="651600" cy="651600"/>
          </a:xfrm>
          <a:prstGeom prst="rect">
            <a:avLst/>
          </a:prstGeom>
        </p:spPr>
      </p:pic>
      <p:pic>
        <p:nvPicPr>
          <p:cNvPr id="19" name="Picture 18">
            <a:extLst>
              <a:ext uri="{FF2B5EF4-FFF2-40B4-BE49-F238E27FC236}">
                <a16:creationId xmlns:a16="http://schemas.microsoft.com/office/drawing/2014/main" id="{785B2FF5-41FD-F7D0-C481-EC79B6DC9FE8}"/>
              </a:ext>
            </a:extLst>
          </p:cNvPr>
          <p:cNvPicPr>
            <a:picLocks noChangeAspect="1"/>
          </p:cNvPicPr>
          <p:nvPr/>
        </p:nvPicPr>
        <p:blipFill>
          <a:blip r:embed="rId8"/>
          <a:stretch>
            <a:fillRect/>
          </a:stretch>
        </p:blipFill>
        <p:spPr>
          <a:xfrm>
            <a:off x="9687310" y="2483650"/>
            <a:ext cx="651600" cy="651600"/>
          </a:xfrm>
          <a:prstGeom prst="rect">
            <a:avLst/>
          </a:prstGeom>
        </p:spPr>
      </p:pic>
      <p:pic>
        <p:nvPicPr>
          <p:cNvPr id="22" name="Content Placeholder 13">
            <a:extLst>
              <a:ext uri="{FF2B5EF4-FFF2-40B4-BE49-F238E27FC236}">
                <a16:creationId xmlns:a16="http://schemas.microsoft.com/office/drawing/2014/main" id="{F27B1A43-BEDB-800A-4DFB-7A84F7745000}"/>
              </a:ext>
            </a:extLst>
          </p:cNvPr>
          <p:cNvPicPr>
            <a:picLocks noGrp="1" noChangeAspect="1"/>
          </p:cNvPicPr>
          <p:nvPr>
            <p:ph idx="1"/>
          </p:nvPr>
        </p:nvPicPr>
        <p:blipFill>
          <a:blip r:embed="rId9"/>
          <a:stretch>
            <a:fillRect/>
          </a:stretch>
        </p:blipFill>
        <p:spPr>
          <a:xfrm>
            <a:off x="9687310" y="3885132"/>
            <a:ext cx="651600" cy="651600"/>
          </a:xfrm>
        </p:spPr>
      </p:pic>
      <p:pic>
        <p:nvPicPr>
          <p:cNvPr id="13" name="Picture 4" descr="Fear ">
            <a:extLst>
              <a:ext uri="{FF2B5EF4-FFF2-40B4-BE49-F238E27FC236}">
                <a16:creationId xmlns:a16="http://schemas.microsoft.com/office/drawing/2014/main" id="{628EDA1F-B85E-EB35-8821-1DD1480779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8226" y="2455504"/>
            <a:ext cx="723600" cy="72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Fear ">
            <a:extLst>
              <a:ext uri="{FF2B5EF4-FFF2-40B4-BE49-F238E27FC236}">
                <a16:creationId xmlns:a16="http://schemas.microsoft.com/office/drawing/2014/main" id="{B8FC2DF4-0B96-501C-80BD-49DDAFC2E6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254" y="3842671"/>
            <a:ext cx="723600" cy="72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ear ">
            <a:extLst>
              <a:ext uri="{FF2B5EF4-FFF2-40B4-BE49-F238E27FC236}">
                <a16:creationId xmlns:a16="http://schemas.microsoft.com/office/drawing/2014/main" id="{DC9A39AC-836D-802E-E864-704FFB4B7E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7277" y="1050742"/>
            <a:ext cx="723600" cy="7236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998E6F5C-CF49-9AE0-2E49-74233D552328}"/>
              </a:ext>
            </a:extLst>
          </p:cNvPr>
          <p:cNvSpPr>
            <a:spLocks noGrp="1"/>
          </p:cNvSpPr>
          <p:nvPr>
            <p:ph type="title"/>
          </p:nvPr>
        </p:nvSpPr>
        <p:spPr/>
        <p:txBody>
          <a:bodyPr/>
          <a:lstStyle/>
          <a:p>
            <a:r>
              <a:rPr lang="sv-SE"/>
              <a:t>What is Software Supply Chain Attack?</a:t>
            </a:r>
          </a:p>
        </p:txBody>
      </p:sp>
      <p:sp>
        <p:nvSpPr>
          <p:cNvPr id="4" name="Platshållare för datum 3">
            <a:extLst>
              <a:ext uri="{FF2B5EF4-FFF2-40B4-BE49-F238E27FC236}">
                <a16:creationId xmlns:a16="http://schemas.microsoft.com/office/drawing/2014/main" id="{920E64EF-090E-1CB8-11B3-A45EA776C80C}"/>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9AEAC11B-DFB3-F88C-0788-4322D376A7D0}"/>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BC393B45-64E0-FF24-11D5-2231A31106C5}"/>
              </a:ext>
            </a:extLst>
          </p:cNvPr>
          <p:cNvSpPr>
            <a:spLocks noGrp="1"/>
          </p:cNvSpPr>
          <p:nvPr>
            <p:ph type="sldNum" sz="quarter" idx="12"/>
          </p:nvPr>
        </p:nvSpPr>
        <p:spPr/>
        <p:txBody>
          <a:bodyPr/>
          <a:lstStyle/>
          <a:p>
            <a:fld id="{B716C8F4-20CD-364A-8A8E-DE130115B178}" type="slidenum">
              <a:rPr lang="sv-SE" smtClean="0"/>
              <a:pPr/>
              <a:t>4</a:t>
            </a:fld>
            <a:endParaRPr lang="sv-SE"/>
          </a:p>
        </p:txBody>
      </p:sp>
      <p:sp>
        <p:nvSpPr>
          <p:cNvPr id="10" name="TextBox 9">
            <a:extLst>
              <a:ext uri="{FF2B5EF4-FFF2-40B4-BE49-F238E27FC236}">
                <a16:creationId xmlns:a16="http://schemas.microsoft.com/office/drawing/2014/main" id="{AB3E4A12-FA3E-3C4D-7568-A4B67FE661FB}"/>
              </a:ext>
            </a:extLst>
          </p:cNvPr>
          <p:cNvSpPr txBox="1"/>
          <p:nvPr/>
        </p:nvSpPr>
        <p:spPr>
          <a:xfrm>
            <a:off x="567188" y="5126537"/>
            <a:ext cx="10297964" cy="1200329"/>
          </a:xfrm>
          <a:prstGeom prst="rect">
            <a:avLst/>
          </a:prstGeom>
          <a:noFill/>
        </p:spPr>
        <p:txBody>
          <a:bodyPr wrap="square">
            <a:spAutoFit/>
          </a:bodyPr>
          <a:lstStyle/>
          <a:p>
            <a:r>
              <a:rPr lang="en-GB" sz="1200" b="0" i="0" u="none" strike="noStrike">
                <a:solidFill>
                  <a:schemeClr val="tx1">
                    <a:lumMod val="85000"/>
                    <a:lumOff val="15000"/>
                  </a:schemeClr>
                </a:solidFill>
                <a:effectLst/>
              </a:rPr>
              <a:t>[1] Q. Wu et al. </a:t>
            </a:r>
            <a:r>
              <a:rPr lang="en-US" sz="1200" b="0" i="0" u="none" strike="noStrike">
                <a:solidFill>
                  <a:schemeClr val="tx1">
                    <a:lumMod val="85000"/>
                    <a:lumOff val="15000"/>
                  </a:schemeClr>
                </a:solidFill>
                <a:effectLst/>
              </a:rPr>
              <a:t>“</a:t>
            </a:r>
            <a:r>
              <a:rPr lang="en-US" sz="1200">
                <a:solidFill>
                  <a:schemeClr val="tx1">
                    <a:lumMod val="85000"/>
                    <a:lumOff val="15000"/>
                  </a:schemeClr>
                </a:solidFill>
              </a:rPr>
              <a:t>On the Feasibility of Stealthily Introducing Vulnerabilities in Open-Source Software via Hypocrite Commits”, 2021</a:t>
            </a:r>
          </a:p>
          <a:p>
            <a:r>
              <a:rPr lang="en-GB" sz="1200">
                <a:solidFill>
                  <a:schemeClr val="tx1">
                    <a:lumMod val="85000"/>
                    <a:lumOff val="15000"/>
                  </a:schemeClr>
                </a:solidFill>
              </a:rPr>
              <a:t>[2] S. </a:t>
            </a:r>
            <a:r>
              <a:rPr lang="en-GB" sz="1200" err="1">
                <a:solidFill>
                  <a:schemeClr val="tx1">
                    <a:lumMod val="85000"/>
                    <a:lumOff val="15000"/>
                  </a:schemeClr>
                </a:solidFill>
              </a:rPr>
              <a:t>Peisert</a:t>
            </a:r>
            <a:r>
              <a:rPr lang="en-GB" sz="1200">
                <a:solidFill>
                  <a:schemeClr val="tx1">
                    <a:lumMod val="85000"/>
                    <a:lumOff val="15000"/>
                  </a:schemeClr>
                </a:solidFill>
              </a:rPr>
              <a:t> et al. “Perspectives on the </a:t>
            </a:r>
            <a:r>
              <a:rPr lang="en-GB" sz="1200" err="1">
                <a:solidFill>
                  <a:schemeClr val="tx1">
                    <a:lumMod val="85000"/>
                    <a:lumOff val="15000"/>
                  </a:schemeClr>
                </a:solidFill>
              </a:rPr>
              <a:t>solarwinds</a:t>
            </a:r>
            <a:r>
              <a:rPr lang="en-GB" sz="1200">
                <a:solidFill>
                  <a:schemeClr val="tx1">
                    <a:lumMod val="85000"/>
                    <a:lumOff val="15000"/>
                  </a:schemeClr>
                </a:solidFill>
              </a:rPr>
              <a:t> incident,” IEEE Security Privacy, 2021</a:t>
            </a:r>
            <a:endParaRPr lang="en-GB" sz="1200" b="0" i="0" u="none" strike="noStrike">
              <a:solidFill>
                <a:schemeClr val="tx1">
                  <a:lumMod val="85000"/>
                  <a:lumOff val="15000"/>
                </a:schemeClr>
              </a:solidFill>
              <a:effectLst/>
            </a:endParaRPr>
          </a:p>
          <a:p>
            <a:r>
              <a:rPr lang="en-GB" sz="1200" b="0" i="0" u="none" strike="noStrike">
                <a:solidFill>
                  <a:schemeClr val="tx1">
                    <a:lumMod val="85000"/>
                    <a:lumOff val="15000"/>
                  </a:schemeClr>
                </a:solidFill>
                <a:effectLst/>
              </a:rPr>
              <a:t>[3</a:t>
            </a:r>
            <a:r>
              <a:rPr lang="en-GB" sz="1200">
                <a:solidFill>
                  <a:schemeClr val="tx1">
                    <a:lumMod val="85000"/>
                    <a:lumOff val="15000"/>
                  </a:schemeClr>
                </a:solidFill>
              </a:rPr>
              <a:t>] P. </a:t>
            </a:r>
            <a:r>
              <a:rPr lang="en-GB" sz="1200" err="1">
                <a:solidFill>
                  <a:schemeClr val="tx1">
                    <a:lumMod val="85000"/>
                    <a:lumOff val="15000"/>
                  </a:schemeClr>
                </a:solidFill>
              </a:rPr>
              <a:t>Ladisa</a:t>
            </a:r>
            <a:r>
              <a:rPr lang="en-GB" sz="1200">
                <a:solidFill>
                  <a:schemeClr val="tx1">
                    <a:lumMod val="85000"/>
                    <a:lumOff val="15000"/>
                  </a:schemeClr>
                </a:solidFill>
              </a:rPr>
              <a:t> et al. Towards the Detection of Malicious Java Packages. In Proceedings of the 2022 ACM Workshop on Software Supply Chain Offensive Research and Ecosystem </a:t>
            </a:r>
            <a:r>
              <a:rPr lang="en-GB" sz="1200" err="1">
                <a:solidFill>
                  <a:schemeClr val="tx1">
                    <a:lumMod val="85000"/>
                    <a:lumOff val="15000"/>
                  </a:schemeClr>
                </a:solidFill>
              </a:rPr>
              <a:t>Defenses</a:t>
            </a:r>
            <a:r>
              <a:rPr lang="en-GB" sz="1200">
                <a:solidFill>
                  <a:schemeClr val="tx1">
                    <a:lumMod val="85000"/>
                    <a:lumOff val="15000"/>
                  </a:schemeClr>
                </a:solidFill>
              </a:rPr>
              <a:t>, 2022</a:t>
            </a:r>
          </a:p>
          <a:p>
            <a:r>
              <a:rPr lang="en-GB" sz="1200" b="0" i="0" u="none" strike="noStrike">
                <a:solidFill>
                  <a:schemeClr val="tx1">
                    <a:lumMod val="85000"/>
                    <a:lumOff val="15000"/>
                  </a:schemeClr>
                </a:solidFill>
                <a:effectLst/>
              </a:rPr>
              <a:t>[4] </a:t>
            </a:r>
            <a:r>
              <a:rPr lang="en-US" sz="1200">
                <a:solidFill>
                  <a:schemeClr val="tx1">
                    <a:lumMod val="85000"/>
                    <a:lumOff val="15000"/>
                  </a:schemeClr>
                </a:solidFill>
              </a:rPr>
              <a:t>J. Cappos et al. “A look in the mirror: attacks on package managers,” in </a:t>
            </a:r>
            <a:r>
              <a:rPr lang="en-US" sz="1200" i="1">
                <a:solidFill>
                  <a:schemeClr val="tx1">
                    <a:lumMod val="85000"/>
                    <a:lumOff val="15000"/>
                  </a:schemeClr>
                </a:solidFill>
              </a:rPr>
              <a:t>Proceedings of the 15th ACM conference on Computer and communications security</a:t>
            </a:r>
            <a:r>
              <a:rPr lang="en-US" sz="1200">
                <a:solidFill>
                  <a:schemeClr val="tx1">
                    <a:lumMod val="85000"/>
                    <a:lumOff val="15000"/>
                  </a:schemeClr>
                </a:solidFill>
              </a:rPr>
              <a:t>, 2008</a:t>
            </a:r>
          </a:p>
        </p:txBody>
      </p:sp>
      <p:sp>
        <p:nvSpPr>
          <p:cNvPr id="15" name="Rectangle: Rounded Corners 14">
            <a:extLst>
              <a:ext uri="{FF2B5EF4-FFF2-40B4-BE49-F238E27FC236}">
                <a16:creationId xmlns:a16="http://schemas.microsoft.com/office/drawing/2014/main" id="{FD38109E-DB79-04DE-B9F5-ADBA79786FA1}"/>
              </a:ext>
            </a:extLst>
          </p:cNvPr>
          <p:cNvSpPr/>
          <p:nvPr/>
        </p:nvSpPr>
        <p:spPr>
          <a:xfrm>
            <a:off x="728133" y="1570639"/>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Source</a:t>
            </a:r>
            <a:endParaRPr lang="hi-IN">
              <a:solidFill>
                <a:schemeClr val="tx1"/>
              </a:solidFill>
            </a:endParaRPr>
          </a:p>
        </p:txBody>
      </p:sp>
      <p:sp>
        <p:nvSpPr>
          <p:cNvPr id="16" name="Rectangle: Rounded Corners 15">
            <a:extLst>
              <a:ext uri="{FF2B5EF4-FFF2-40B4-BE49-F238E27FC236}">
                <a16:creationId xmlns:a16="http://schemas.microsoft.com/office/drawing/2014/main" id="{7475206B-78F6-201C-9E20-5364ABB404F8}"/>
              </a:ext>
            </a:extLst>
          </p:cNvPr>
          <p:cNvSpPr/>
          <p:nvPr/>
        </p:nvSpPr>
        <p:spPr>
          <a:xfrm>
            <a:off x="3250405" y="2518874"/>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Build</a:t>
            </a:r>
            <a:endParaRPr lang="hi-IN">
              <a:solidFill>
                <a:schemeClr val="tx1"/>
              </a:solidFill>
            </a:endParaRPr>
          </a:p>
        </p:txBody>
      </p:sp>
      <p:sp>
        <p:nvSpPr>
          <p:cNvPr id="17" name="Rectangle: Rounded Corners 16">
            <a:extLst>
              <a:ext uri="{FF2B5EF4-FFF2-40B4-BE49-F238E27FC236}">
                <a16:creationId xmlns:a16="http://schemas.microsoft.com/office/drawing/2014/main" id="{5646C825-AB98-313F-EC76-B4ABE2457229}"/>
              </a:ext>
            </a:extLst>
          </p:cNvPr>
          <p:cNvSpPr/>
          <p:nvPr/>
        </p:nvSpPr>
        <p:spPr>
          <a:xfrm>
            <a:off x="728133" y="3589761"/>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18" name="Rectangle: Rounded Corners 17">
            <a:extLst>
              <a:ext uri="{FF2B5EF4-FFF2-40B4-BE49-F238E27FC236}">
                <a16:creationId xmlns:a16="http://schemas.microsoft.com/office/drawing/2014/main" id="{60C8C4C2-95A8-3DB6-A81D-3A3ACB284E2A}"/>
              </a:ext>
            </a:extLst>
          </p:cNvPr>
          <p:cNvSpPr/>
          <p:nvPr/>
        </p:nvSpPr>
        <p:spPr>
          <a:xfrm>
            <a:off x="5431364" y="2518874"/>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Registry</a:t>
            </a:r>
            <a:endParaRPr lang="hi-IN">
              <a:solidFill>
                <a:schemeClr val="tx1"/>
              </a:solidFill>
            </a:endParaRPr>
          </a:p>
        </p:txBody>
      </p:sp>
      <p:cxnSp>
        <p:nvCxnSpPr>
          <p:cNvPr id="20" name="Straight Arrow Connector 19">
            <a:extLst>
              <a:ext uri="{FF2B5EF4-FFF2-40B4-BE49-F238E27FC236}">
                <a16:creationId xmlns:a16="http://schemas.microsoft.com/office/drawing/2014/main" id="{E506A3B1-F78C-CC51-8CD0-464F2DE74241}"/>
              </a:ext>
            </a:extLst>
          </p:cNvPr>
          <p:cNvCxnSpPr>
            <a:cxnSpLocks/>
            <a:stCxn id="15" idx="2"/>
            <a:endCxn id="16" idx="1"/>
          </p:cNvCxnSpPr>
          <p:nvPr/>
        </p:nvCxnSpPr>
        <p:spPr>
          <a:xfrm>
            <a:off x="1515533" y="2161766"/>
            <a:ext cx="1734872" cy="652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48E2E021-68C8-67B0-6CB6-C8CF569A9DF6}"/>
              </a:ext>
            </a:extLst>
          </p:cNvPr>
          <p:cNvCxnSpPr>
            <a:cxnSpLocks/>
            <a:endCxn id="16" idx="1"/>
          </p:cNvCxnSpPr>
          <p:nvPr/>
        </p:nvCxnSpPr>
        <p:spPr>
          <a:xfrm flipV="1">
            <a:off x="2551907" y="2814438"/>
            <a:ext cx="698498" cy="1027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63BDD559-FD7B-1808-9568-579AA45863B6}"/>
              </a:ext>
            </a:extLst>
          </p:cNvPr>
          <p:cNvCxnSpPr>
            <a:cxnSpLocks/>
            <a:endCxn id="16" idx="1"/>
          </p:cNvCxnSpPr>
          <p:nvPr/>
        </p:nvCxnSpPr>
        <p:spPr>
          <a:xfrm flipV="1">
            <a:off x="2382969" y="2814438"/>
            <a:ext cx="867436" cy="948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6F02131-8D72-3868-D3FD-4592040ABE28}"/>
              </a:ext>
            </a:extLst>
          </p:cNvPr>
          <p:cNvCxnSpPr>
            <a:cxnSpLocks/>
            <a:endCxn id="16" idx="1"/>
          </p:cNvCxnSpPr>
          <p:nvPr/>
        </p:nvCxnSpPr>
        <p:spPr>
          <a:xfrm flipV="1">
            <a:off x="2291471" y="2814438"/>
            <a:ext cx="958934" cy="787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6F71C153-F589-7D51-D022-9DF4B8B45430}"/>
              </a:ext>
            </a:extLst>
          </p:cNvPr>
          <p:cNvCxnSpPr>
            <a:stCxn id="16" idx="3"/>
            <a:endCxn id="18" idx="1"/>
          </p:cNvCxnSpPr>
          <p:nvPr/>
        </p:nvCxnSpPr>
        <p:spPr>
          <a:xfrm>
            <a:off x="4825205" y="2814438"/>
            <a:ext cx="60615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or: Curved 58">
            <a:extLst>
              <a:ext uri="{FF2B5EF4-FFF2-40B4-BE49-F238E27FC236}">
                <a16:creationId xmlns:a16="http://schemas.microsoft.com/office/drawing/2014/main" id="{548E8093-1A84-291F-CF5C-3CEBD3084CAE}"/>
              </a:ext>
            </a:extLst>
          </p:cNvPr>
          <p:cNvCxnSpPr>
            <a:cxnSpLocks/>
            <a:stCxn id="18" idx="2"/>
            <a:endCxn id="2058" idx="3"/>
          </p:cNvCxnSpPr>
          <p:nvPr/>
        </p:nvCxnSpPr>
        <p:spPr>
          <a:xfrm rot="5400000">
            <a:off x="3886357" y="1805274"/>
            <a:ext cx="1027680" cy="363713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48" name="Straight Arrow Connector 2047">
            <a:extLst>
              <a:ext uri="{FF2B5EF4-FFF2-40B4-BE49-F238E27FC236}">
                <a16:creationId xmlns:a16="http://schemas.microsoft.com/office/drawing/2014/main" id="{829B0E4C-FBA5-A1E1-E72D-4A28AE347B14}"/>
              </a:ext>
            </a:extLst>
          </p:cNvPr>
          <p:cNvCxnSpPr/>
          <p:nvPr/>
        </p:nvCxnSpPr>
        <p:spPr>
          <a:xfrm flipV="1">
            <a:off x="6986430" y="1412896"/>
            <a:ext cx="691180" cy="14015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1" name="Straight Arrow Connector 2050">
            <a:extLst>
              <a:ext uri="{FF2B5EF4-FFF2-40B4-BE49-F238E27FC236}">
                <a16:creationId xmlns:a16="http://schemas.microsoft.com/office/drawing/2014/main" id="{884E2E6C-F6AC-3172-508D-1AEA45DFA03E}"/>
              </a:ext>
            </a:extLst>
          </p:cNvPr>
          <p:cNvCxnSpPr/>
          <p:nvPr/>
        </p:nvCxnSpPr>
        <p:spPr>
          <a:xfrm flipV="1">
            <a:off x="6986430" y="2814437"/>
            <a:ext cx="69117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4" name="Straight Arrow Connector 2053">
            <a:extLst>
              <a:ext uri="{FF2B5EF4-FFF2-40B4-BE49-F238E27FC236}">
                <a16:creationId xmlns:a16="http://schemas.microsoft.com/office/drawing/2014/main" id="{2A5D0361-B226-CBE4-5219-9BB6215906C4}"/>
              </a:ext>
            </a:extLst>
          </p:cNvPr>
          <p:cNvCxnSpPr/>
          <p:nvPr/>
        </p:nvCxnSpPr>
        <p:spPr>
          <a:xfrm>
            <a:off x="6986430" y="2814438"/>
            <a:ext cx="691179" cy="1389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57" name="Rectangle: Rounded Corners 2056">
            <a:extLst>
              <a:ext uri="{FF2B5EF4-FFF2-40B4-BE49-F238E27FC236}">
                <a16:creationId xmlns:a16="http://schemas.microsoft.com/office/drawing/2014/main" id="{01712116-2D6B-B60D-3AFB-A64E89F50170}"/>
              </a:ext>
            </a:extLst>
          </p:cNvPr>
          <p:cNvSpPr/>
          <p:nvPr/>
        </p:nvSpPr>
        <p:spPr>
          <a:xfrm>
            <a:off x="852620" y="3735660"/>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2058" name="Rectangle: Rounded Corners 2057">
            <a:extLst>
              <a:ext uri="{FF2B5EF4-FFF2-40B4-BE49-F238E27FC236}">
                <a16:creationId xmlns:a16="http://schemas.microsoft.com/office/drawing/2014/main" id="{EB27AA15-7B8A-D2A9-77E5-08F4BB0414F2}"/>
              </a:ext>
            </a:extLst>
          </p:cNvPr>
          <p:cNvSpPr/>
          <p:nvPr/>
        </p:nvSpPr>
        <p:spPr>
          <a:xfrm>
            <a:off x="1006830" y="3842117"/>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cxnSp>
        <p:nvCxnSpPr>
          <p:cNvPr id="2098" name="Straight Arrow Connector 2097">
            <a:extLst>
              <a:ext uri="{FF2B5EF4-FFF2-40B4-BE49-F238E27FC236}">
                <a16:creationId xmlns:a16="http://schemas.microsoft.com/office/drawing/2014/main" id="{6CB27251-36CC-498D-4E99-11254D572B36}"/>
              </a:ext>
            </a:extLst>
          </p:cNvPr>
          <p:cNvCxnSpPr>
            <a:cxnSpLocks/>
            <a:endCxn id="2088" idx="1"/>
          </p:cNvCxnSpPr>
          <p:nvPr/>
        </p:nvCxnSpPr>
        <p:spPr>
          <a:xfrm flipV="1">
            <a:off x="8400503" y="1412895"/>
            <a:ext cx="128904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02" name="Straight Arrow Connector 2101">
            <a:extLst>
              <a:ext uri="{FF2B5EF4-FFF2-40B4-BE49-F238E27FC236}">
                <a16:creationId xmlns:a16="http://schemas.microsoft.com/office/drawing/2014/main" id="{26ED151B-2D22-CDEE-C70C-C09CA4AFAA48}"/>
              </a:ext>
            </a:extLst>
          </p:cNvPr>
          <p:cNvCxnSpPr>
            <a:cxnSpLocks/>
            <a:endCxn id="2094" idx="1"/>
          </p:cNvCxnSpPr>
          <p:nvPr/>
        </p:nvCxnSpPr>
        <p:spPr>
          <a:xfrm flipV="1">
            <a:off x="8400501" y="2813902"/>
            <a:ext cx="1288188" cy="5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11" name="Straight Arrow Connector 2110">
            <a:extLst>
              <a:ext uri="{FF2B5EF4-FFF2-40B4-BE49-F238E27FC236}">
                <a16:creationId xmlns:a16="http://schemas.microsoft.com/office/drawing/2014/main" id="{DF0FC428-0301-B790-2D2E-2ADB19DA944F}"/>
              </a:ext>
            </a:extLst>
          </p:cNvPr>
          <p:cNvCxnSpPr>
            <a:cxnSpLocks/>
            <a:endCxn id="2096" idx="1"/>
          </p:cNvCxnSpPr>
          <p:nvPr/>
        </p:nvCxnSpPr>
        <p:spPr>
          <a:xfrm>
            <a:off x="8400502" y="4203564"/>
            <a:ext cx="1288187" cy="4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13" name="TextBox 2112">
            <a:extLst>
              <a:ext uri="{FF2B5EF4-FFF2-40B4-BE49-F238E27FC236}">
                <a16:creationId xmlns:a16="http://schemas.microsoft.com/office/drawing/2014/main" id="{D5BB1C76-599A-D970-3A5D-2D1481D9ECA3}"/>
              </a:ext>
            </a:extLst>
          </p:cNvPr>
          <p:cNvSpPr txBox="1"/>
          <p:nvPr/>
        </p:nvSpPr>
        <p:spPr>
          <a:xfrm>
            <a:off x="8507379" y="1051449"/>
            <a:ext cx="1068891" cy="369332"/>
          </a:xfrm>
          <a:prstGeom prst="rect">
            <a:avLst/>
          </a:prstGeom>
          <a:noFill/>
        </p:spPr>
        <p:txBody>
          <a:bodyPr wrap="square" rtlCol="0">
            <a:spAutoFit/>
          </a:bodyPr>
          <a:lstStyle/>
          <a:p>
            <a:r>
              <a:rPr lang="sv-SE"/>
              <a:t>Execute</a:t>
            </a:r>
            <a:endParaRPr lang="hi-IN"/>
          </a:p>
        </p:txBody>
      </p:sp>
      <p:sp>
        <p:nvSpPr>
          <p:cNvPr id="2114" name="TextBox 2113">
            <a:extLst>
              <a:ext uri="{FF2B5EF4-FFF2-40B4-BE49-F238E27FC236}">
                <a16:creationId xmlns:a16="http://schemas.microsoft.com/office/drawing/2014/main" id="{24AA3184-966D-7409-363C-100DF2D3A1C5}"/>
              </a:ext>
            </a:extLst>
          </p:cNvPr>
          <p:cNvSpPr txBox="1"/>
          <p:nvPr/>
        </p:nvSpPr>
        <p:spPr>
          <a:xfrm>
            <a:off x="8510149" y="2464486"/>
            <a:ext cx="1068891" cy="369332"/>
          </a:xfrm>
          <a:prstGeom prst="rect">
            <a:avLst/>
          </a:prstGeom>
          <a:noFill/>
        </p:spPr>
        <p:txBody>
          <a:bodyPr wrap="square" rtlCol="0">
            <a:spAutoFit/>
          </a:bodyPr>
          <a:lstStyle/>
          <a:p>
            <a:r>
              <a:rPr lang="sv-SE" b="1" i="1"/>
              <a:t>Execute</a:t>
            </a:r>
            <a:endParaRPr lang="hi-IN" b="1" i="1"/>
          </a:p>
        </p:txBody>
      </p:sp>
      <p:sp>
        <p:nvSpPr>
          <p:cNvPr id="2115" name="TextBox 2114">
            <a:extLst>
              <a:ext uri="{FF2B5EF4-FFF2-40B4-BE49-F238E27FC236}">
                <a16:creationId xmlns:a16="http://schemas.microsoft.com/office/drawing/2014/main" id="{A07A51DB-059D-2850-36C2-F4E90D4ADC91}"/>
              </a:ext>
            </a:extLst>
          </p:cNvPr>
          <p:cNvSpPr txBox="1"/>
          <p:nvPr/>
        </p:nvSpPr>
        <p:spPr>
          <a:xfrm>
            <a:off x="8507379" y="3838175"/>
            <a:ext cx="1068891" cy="369332"/>
          </a:xfrm>
          <a:prstGeom prst="rect">
            <a:avLst/>
          </a:prstGeom>
          <a:noFill/>
        </p:spPr>
        <p:txBody>
          <a:bodyPr wrap="square" rtlCol="0">
            <a:spAutoFit/>
          </a:bodyPr>
          <a:lstStyle/>
          <a:p>
            <a:r>
              <a:rPr lang="sv-SE" u="sng"/>
              <a:t>Execute</a:t>
            </a:r>
            <a:endParaRPr lang="hi-IN" u="sng"/>
          </a:p>
        </p:txBody>
      </p:sp>
      <p:sp>
        <p:nvSpPr>
          <p:cNvPr id="31" name="TextBox 30">
            <a:extLst>
              <a:ext uri="{FF2B5EF4-FFF2-40B4-BE49-F238E27FC236}">
                <a16:creationId xmlns:a16="http://schemas.microsoft.com/office/drawing/2014/main" id="{900C2E43-C4EE-1BD3-7F93-B5B238AFFEBA}"/>
              </a:ext>
            </a:extLst>
          </p:cNvPr>
          <p:cNvSpPr txBox="1"/>
          <p:nvPr/>
        </p:nvSpPr>
        <p:spPr>
          <a:xfrm>
            <a:off x="1264920" y="1236115"/>
            <a:ext cx="501226" cy="369332"/>
          </a:xfrm>
          <a:prstGeom prst="rect">
            <a:avLst/>
          </a:prstGeom>
          <a:noFill/>
        </p:spPr>
        <p:txBody>
          <a:bodyPr wrap="square" rtlCol="0" anchor="ctr">
            <a:spAutoFit/>
          </a:bodyPr>
          <a:lstStyle/>
          <a:p>
            <a:pPr algn="ctr"/>
            <a:r>
              <a:rPr lang="en-IN"/>
              <a:t>[1]</a:t>
            </a:r>
            <a:endParaRPr lang="hi-IN"/>
          </a:p>
        </p:txBody>
      </p:sp>
      <p:sp>
        <p:nvSpPr>
          <p:cNvPr id="32" name="TextBox 31">
            <a:extLst>
              <a:ext uri="{FF2B5EF4-FFF2-40B4-BE49-F238E27FC236}">
                <a16:creationId xmlns:a16="http://schemas.microsoft.com/office/drawing/2014/main" id="{B8A6C3DA-6BC3-2AE4-7669-1D709BB59289}"/>
              </a:ext>
            </a:extLst>
          </p:cNvPr>
          <p:cNvSpPr txBox="1"/>
          <p:nvPr/>
        </p:nvSpPr>
        <p:spPr>
          <a:xfrm>
            <a:off x="1264920" y="3230795"/>
            <a:ext cx="501226" cy="369332"/>
          </a:xfrm>
          <a:prstGeom prst="rect">
            <a:avLst/>
          </a:prstGeom>
          <a:noFill/>
        </p:spPr>
        <p:txBody>
          <a:bodyPr wrap="square" rtlCol="0" anchor="ctr">
            <a:spAutoFit/>
          </a:bodyPr>
          <a:lstStyle/>
          <a:p>
            <a:pPr algn="ctr"/>
            <a:r>
              <a:rPr lang="en-IN"/>
              <a:t>[3]</a:t>
            </a:r>
            <a:endParaRPr lang="hi-IN"/>
          </a:p>
        </p:txBody>
      </p:sp>
      <p:sp>
        <p:nvSpPr>
          <p:cNvPr id="33" name="TextBox 32">
            <a:extLst>
              <a:ext uri="{FF2B5EF4-FFF2-40B4-BE49-F238E27FC236}">
                <a16:creationId xmlns:a16="http://schemas.microsoft.com/office/drawing/2014/main" id="{EB77A726-4C17-1AE7-438E-865982F237A1}"/>
              </a:ext>
            </a:extLst>
          </p:cNvPr>
          <p:cNvSpPr txBox="1"/>
          <p:nvPr/>
        </p:nvSpPr>
        <p:spPr>
          <a:xfrm>
            <a:off x="3787192" y="2155934"/>
            <a:ext cx="501226" cy="369332"/>
          </a:xfrm>
          <a:prstGeom prst="rect">
            <a:avLst/>
          </a:prstGeom>
          <a:noFill/>
        </p:spPr>
        <p:txBody>
          <a:bodyPr wrap="square" rtlCol="0" anchor="ctr">
            <a:spAutoFit/>
          </a:bodyPr>
          <a:lstStyle/>
          <a:p>
            <a:pPr algn="ctr"/>
            <a:r>
              <a:rPr lang="en-IN"/>
              <a:t>[2]</a:t>
            </a:r>
            <a:endParaRPr lang="hi-IN"/>
          </a:p>
        </p:txBody>
      </p:sp>
      <p:sp>
        <p:nvSpPr>
          <p:cNvPr id="34" name="TextBox 33">
            <a:extLst>
              <a:ext uri="{FF2B5EF4-FFF2-40B4-BE49-F238E27FC236}">
                <a16:creationId xmlns:a16="http://schemas.microsoft.com/office/drawing/2014/main" id="{A64EFBF9-A7BF-7DF2-E3FD-979DFFC63625}"/>
              </a:ext>
            </a:extLst>
          </p:cNvPr>
          <p:cNvSpPr txBox="1"/>
          <p:nvPr/>
        </p:nvSpPr>
        <p:spPr>
          <a:xfrm>
            <a:off x="5948417" y="2155934"/>
            <a:ext cx="501226" cy="369332"/>
          </a:xfrm>
          <a:prstGeom prst="rect">
            <a:avLst/>
          </a:prstGeom>
          <a:noFill/>
        </p:spPr>
        <p:txBody>
          <a:bodyPr wrap="square" rtlCol="0" anchor="ctr">
            <a:spAutoFit/>
          </a:bodyPr>
          <a:lstStyle/>
          <a:p>
            <a:pPr algn="ctr"/>
            <a:r>
              <a:rPr lang="en-IN"/>
              <a:t>[4]</a:t>
            </a:r>
            <a:endParaRPr lang="hi-IN"/>
          </a:p>
        </p:txBody>
      </p:sp>
      <p:sp>
        <p:nvSpPr>
          <p:cNvPr id="35" name="Rectangle: Rounded Corners 34">
            <a:extLst>
              <a:ext uri="{FF2B5EF4-FFF2-40B4-BE49-F238E27FC236}">
                <a16:creationId xmlns:a16="http://schemas.microsoft.com/office/drawing/2014/main" id="{C7673BDF-09A9-F7B3-26D9-F1810B8D9360}"/>
              </a:ext>
            </a:extLst>
          </p:cNvPr>
          <p:cNvSpPr/>
          <p:nvPr/>
        </p:nvSpPr>
        <p:spPr>
          <a:xfrm>
            <a:off x="729239" y="3597445"/>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37" name="Rectangle: Rounded Corners 36">
            <a:extLst>
              <a:ext uri="{FF2B5EF4-FFF2-40B4-BE49-F238E27FC236}">
                <a16:creationId xmlns:a16="http://schemas.microsoft.com/office/drawing/2014/main" id="{076B34EF-D68B-0781-424E-E8D8F1E836C0}"/>
              </a:ext>
            </a:extLst>
          </p:cNvPr>
          <p:cNvSpPr/>
          <p:nvPr/>
        </p:nvSpPr>
        <p:spPr>
          <a:xfrm>
            <a:off x="853726" y="3743344"/>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38" name="Rectangle: Rounded Corners 37">
            <a:extLst>
              <a:ext uri="{FF2B5EF4-FFF2-40B4-BE49-F238E27FC236}">
                <a16:creationId xmlns:a16="http://schemas.microsoft.com/office/drawing/2014/main" id="{D0BA00E3-4F35-29CA-0CFA-E940A2B56484}"/>
              </a:ext>
            </a:extLst>
          </p:cNvPr>
          <p:cNvSpPr/>
          <p:nvPr/>
        </p:nvSpPr>
        <p:spPr>
          <a:xfrm>
            <a:off x="1007936" y="3849801"/>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Dependency</a:t>
            </a:r>
            <a:endParaRPr lang="hi-IN">
              <a:solidFill>
                <a:schemeClr val="tx1"/>
              </a:solidFill>
            </a:endParaRPr>
          </a:p>
        </p:txBody>
      </p:sp>
      <p:sp>
        <p:nvSpPr>
          <p:cNvPr id="39" name="Rectangle: Rounded Corners 38">
            <a:extLst>
              <a:ext uri="{FF2B5EF4-FFF2-40B4-BE49-F238E27FC236}">
                <a16:creationId xmlns:a16="http://schemas.microsoft.com/office/drawing/2014/main" id="{73529656-619D-F35D-6D94-420E597E01CC}"/>
              </a:ext>
            </a:extLst>
          </p:cNvPr>
          <p:cNvSpPr/>
          <p:nvPr/>
        </p:nvSpPr>
        <p:spPr>
          <a:xfrm>
            <a:off x="5432470" y="2519980"/>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Registry</a:t>
            </a:r>
            <a:endParaRPr lang="hi-IN">
              <a:solidFill>
                <a:schemeClr val="tx1"/>
              </a:solidFill>
            </a:endParaRPr>
          </a:p>
        </p:txBody>
      </p:sp>
      <p:sp>
        <p:nvSpPr>
          <p:cNvPr id="40" name="Rectangle: Rounded Corners 39">
            <a:extLst>
              <a:ext uri="{FF2B5EF4-FFF2-40B4-BE49-F238E27FC236}">
                <a16:creationId xmlns:a16="http://schemas.microsoft.com/office/drawing/2014/main" id="{B6117601-EF7D-A748-15A9-10FA5F2BCC03}"/>
              </a:ext>
            </a:extLst>
          </p:cNvPr>
          <p:cNvSpPr/>
          <p:nvPr/>
        </p:nvSpPr>
        <p:spPr>
          <a:xfrm>
            <a:off x="3251511" y="2519980"/>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Build</a:t>
            </a:r>
            <a:endParaRPr lang="hi-IN">
              <a:solidFill>
                <a:schemeClr val="tx1"/>
              </a:solidFill>
            </a:endParaRPr>
          </a:p>
        </p:txBody>
      </p:sp>
      <p:sp>
        <p:nvSpPr>
          <p:cNvPr id="41" name="Rectangle: Rounded Corners 40">
            <a:extLst>
              <a:ext uri="{FF2B5EF4-FFF2-40B4-BE49-F238E27FC236}">
                <a16:creationId xmlns:a16="http://schemas.microsoft.com/office/drawing/2014/main" id="{02954AD0-1B7E-B6D2-2CAF-F64647BB6874}"/>
              </a:ext>
            </a:extLst>
          </p:cNvPr>
          <p:cNvSpPr/>
          <p:nvPr/>
        </p:nvSpPr>
        <p:spPr>
          <a:xfrm>
            <a:off x="729239" y="1571745"/>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Source</a:t>
            </a:r>
            <a:endParaRPr lang="hi-IN">
              <a:solidFill>
                <a:schemeClr val="tx1"/>
              </a:solidFill>
            </a:endParaRPr>
          </a:p>
        </p:txBody>
      </p:sp>
      <p:cxnSp>
        <p:nvCxnSpPr>
          <p:cNvPr id="42" name="Connector: Curved 41">
            <a:extLst>
              <a:ext uri="{FF2B5EF4-FFF2-40B4-BE49-F238E27FC236}">
                <a16:creationId xmlns:a16="http://schemas.microsoft.com/office/drawing/2014/main" id="{123F92D0-7528-4C89-FD1A-88ADCCEBB60D}"/>
              </a:ext>
            </a:extLst>
          </p:cNvPr>
          <p:cNvCxnSpPr>
            <a:cxnSpLocks/>
          </p:cNvCxnSpPr>
          <p:nvPr/>
        </p:nvCxnSpPr>
        <p:spPr>
          <a:xfrm rot="5400000">
            <a:off x="3942495" y="1745970"/>
            <a:ext cx="912240" cy="364030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Curved 42">
            <a:extLst>
              <a:ext uri="{FF2B5EF4-FFF2-40B4-BE49-F238E27FC236}">
                <a16:creationId xmlns:a16="http://schemas.microsoft.com/office/drawing/2014/main" id="{ACE34EB3-2EF9-AEB8-F2BE-55E4D73E9FC7}"/>
              </a:ext>
            </a:extLst>
          </p:cNvPr>
          <p:cNvCxnSpPr>
            <a:cxnSpLocks/>
          </p:cNvCxnSpPr>
          <p:nvPr/>
        </p:nvCxnSpPr>
        <p:spPr>
          <a:xfrm rot="5400000">
            <a:off x="3803693" y="1883068"/>
            <a:ext cx="1152813" cy="362277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45" name="Picture 44">
            <a:extLst>
              <a:ext uri="{FF2B5EF4-FFF2-40B4-BE49-F238E27FC236}">
                <a16:creationId xmlns:a16="http://schemas.microsoft.com/office/drawing/2014/main" id="{CA4DDA00-BC29-BF3D-36A5-1F4EECA16A16}"/>
              </a:ext>
            </a:extLst>
          </p:cNvPr>
          <p:cNvPicPr>
            <a:picLocks noChangeAspect="1"/>
          </p:cNvPicPr>
          <p:nvPr/>
        </p:nvPicPr>
        <p:blipFill>
          <a:blip r:embed="rId11"/>
          <a:stretch>
            <a:fillRect/>
          </a:stretch>
        </p:blipFill>
        <p:spPr>
          <a:xfrm>
            <a:off x="10676467" y="2281270"/>
            <a:ext cx="1045408" cy="1045408"/>
          </a:xfrm>
          <a:prstGeom prst="rect">
            <a:avLst/>
          </a:prstGeom>
        </p:spPr>
      </p:pic>
      <p:pic>
        <p:nvPicPr>
          <p:cNvPr id="2056" name="Picture 2" descr="Smiling ">
            <a:extLst>
              <a:ext uri="{FF2B5EF4-FFF2-40B4-BE49-F238E27FC236}">
                <a16:creationId xmlns:a16="http://schemas.microsoft.com/office/drawing/2014/main" id="{18698244-EF0A-B26C-9587-159E3ABA7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12" y="1051449"/>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2" descr="Smiling ">
            <a:extLst>
              <a:ext uri="{FF2B5EF4-FFF2-40B4-BE49-F238E27FC236}">
                <a16:creationId xmlns:a16="http://schemas.microsoft.com/office/drawing/2014/main" id="{A77A4392-1ADF-83C3-4CEB-89CB13E7F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10" y="2452990"/>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2" descr="Smiling ">
            <a:extLst>
              <a:ext uri="{FF2B5EF4-FFF2-40B4-BE49-F238E27FC236}">
                <a16:creationId xmlns:a16="http://schemas.microsoft.com/office/drawing/2014/main" id="{AC0AAAF8-CE32-3926-65F8-1E7E288BE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7611" y="3842117"/>
            <a:ext cx="722893" cy="722893"/>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2060">
            <a:extLst>
              <a:ext uri="{FF2B5EF4-FFF2-40B4-BE49-F238E27FC236}">
                <a16:creationId xmlns:a16="http://schemas.microsoft.com/office/drawing/2014/main" id="{E57058DA-4E86-377C-8EE2-EA267AB26304}"/>
              </a:ext>
            </a:extLst>
          </p:cNvPr>
          <p:cNvPicPr>
            <a:picLocks noChangeAspect="1"/>
          </p:cNvPicPr>
          <p:nvPr/>
        </p:nvPicPr>
        <p:blipFill>
          <a:blip r:embed="rId6"/>
          <a:stretch>
            <a:fillRect/>
          </a:stretch>
        </p:blipFill>
        <p:spPr>
          <a:xfrm>
            <a:off x="9689547" y="1094100"/>
            <a:ext cx="650745" cy="650745"/>
          </a:xfrm>
          <a:prstGeom prst="rect">
            <a:avLst/>
          </a:prstGeom>
        </p:spPr>
      </p:pic>
      <p:pic>
        <p:nvPicPr>
          <p:cNvPr id="2062" name="Picture 2061">
            <a:extLst>
              <a:ext uri="{FF2B5EF4-FFF2-40B4-BE49-F238E27FC236}">
                <a16:creationId xmlns:a16="http://schemas.microsoft.com/office/drawing/2014/main" id="{7F588D55-0642-F755-3822-9541F09D577E}"/>
              </a:ext>
            </a:extLst>
          </p:cNvPr>
          <p:cNvPicPr>
            <a:picLocks noChangeAspect="1"/>
          </p:cNvPicPr>
          <p:nvPr/>
        </p:nvPicPr>
        <p:blipFill>
          <a:blip r:embed="rId3"/>
          <a:stretch>
            <a:fillRect/>
          </a:stretch>
        </p:blipFill>
        <p:spPr>
          <a:xfrm>
            <a:off x="9688691" y="2488102"/>
            <a:ext cx="651600" cy="651600"/>
          </a:xfrm>
          <a:prstGeom prst="rect">
            <a:avLst/>
          </a:prstGeom>
        </p:spPr>
      </p:pic>
      <p:pic>
        <p:nvPicPr>
          <p:cNvPr id="2063" name="Picture 2062">
            <a:extLst>
              <a:ext uri="{FF2B5EF4-FFF2-40B4-BE49-F238E27FC236}">
                <a16:creationId xmlns:a16="http://schemas.microsoft.com/office/drawing/2014/main" id="{C1BECA1B-49B3-3385-45FB-ED17A82D1347}"/>
              </a:ext>
            </a:extLst>
          </p:cNvPr>
          <p:cNvPicPr>
            <a:picLocks noChangeAspect="1"/>
          </p:cNvPicPr>
          <p:nvPr/>
        </p:nvPicPr>
        <p:blipFill>
          <a:blip r:embed="rId4"/>
          <a:stretch>
            <a:fillRect/>
          </a:stretch>
        </p:blipFill>
        <p:spPr>
          <a:xfrm>
            <a:off x="9688691" y="3881930"/>
            <a:ext cx="651600" cy="651600"/>
          </a:xfrm>
          <a:prstGeom prst="rect">
            <a:avLst/>
          </a:prstGeom>
        </p:spPr>
      </p:pic>
      <p:pic>
        <p:nvPicPr>
          <p:cNvPr id="2064" name="Picture 2063">
            <a:extLst>
              <a:ext uri="{FF2B5EF4-FFF2-40B4-BE49-F238E27FC236}">
                <a16:creationId xmlns:a16="http://schemas.microsoft.com/office/drawing/2014/main" id="{F90ADD62-86A6-6BEC-B5DC-F15603F7FDE8}"/>
              </a:ext>
            </a:extLst>
          </p:cNvPr>
          <p:cNvPicPr>
            <a:picLocks noChangeAspect="1"/>
          </p:cNvPicPr>
          <p:nvPr/>
        </p:nvPicPr>
        <p:blipFill>
          <a:blip r:embed="rId7"/>
          <a:stretch>
            <a:fillRect/>
          </a:stretch>
        </p:blipFill>
        <p:spPr>
          <a:xfrm>
            <a:off x="9688410" y="1083712"/>
            <a:ext cx="651600" cy="651600"/>
          </a:xfrm>
          <a:prstGeom prst="rect">
            <a:avLst/>
          </a:prstGeom>
        </p:spPr>
      </p:pic>
      <p:pic>
        <p:nvPicPr>
          <p:cNvPr id="2065" name="Picture 2064">
            <a:extLst>
              <a:ext uri="{FF2B5EF4-FFF2-40B4-BE49-F238E27FC236}">
                <a16:creationId xmlns:a16="http://schemas.microsoft.com/office/drawing/2014/main" id="{849D86DD-A00E-29AF-632B-D21E44AA98E2}"/>
              </a:ext>
            </a:extLst>
          </p:cNvPr>
          <p:cNvPicPr>
            <a:picLocks noChangeAspect="1"/>
          </p:cNvPicPr>
          <p:nvPr/>
        </p:nvPicPr>
        <p:blipFill>
          <a:blip r:embed="rId8"/>
          <a:stretch>
            <a:fillRect/>
          </a:stretch>
        </p:blipFill>
        <p:spPr>
          <a:xfrm>
            <a:off x="9688410" y="2478174"/>
            <a:ext cx="651600" cy="651600"/>
          </a:xfrm>
          <a:prstGeom prst="rect">
            <a:avLst/>
          </a:prstGeom>
        </p:spPr>
      </p:pic>
      <p:pic>
        <p:nvPicPr>
          <p:cNvPr id="2066" name="Content Placeholder 13">
            <a:extLst>
              <a:ext uri="{FF2B5EF4-FFF2-40B4-BE49-F238E27FC236}">
                <a16:creationId xmlns:a16="http://schemas.microsoft.com/office/drawing/2014/main" id="{77E98E7F-E892-0622-C442-3859B3F55BFF}"/>
              </a:ext>
            </a:extLst>
          </p:cNvPr>
          <p:cNvPicPr>
            <a:picLocks noChangeAspect="1"/>
          </p:cNvPicPr>
          <p:nvPr/>
        </p:nvPicPr>
        <p:blipFill>
          <a:blip r:embed="rId9"/>
          <a:stretch>
            <a:fillRect/>
          </a:stretch>
        </p:blipFill>
        <p:spPr>
          <a:xfrm>
            <a:off x="9688410" y="3879656"/>
            <a:ext cx="651600" cy="651600"/>
          </a:xfrm>
          <a:prstGeom prst="rect">
            <a:avLst/>
          </a:prstGeom>
        </p:spPr>
      </p:pic>
      <p:pic>
        <p:nvPicPr>
          <p:cNvPr id="2067" name="Picture 4" descr="Fear ">
            <a:extLst>
              <a:ext uri="{FF2B5EF4-FFF2-40B4-BE49-F238E27FC236}">
                <a16:creationId xmlns:a16="http://schemas.microsoft.com/office/drawing/2014/main" id="{88B7A480-F2B7-BC26-E524-BA6D1C36DC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9326" y="2450028"/>
            <a:ext cx="723600" cy="7236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4" descr="Fear ">
            <a:extLst>
              <a:ext uri="{FF2B5EF4-FFF2-40B4-BE49-F238E27FC236}">
                <a16:creationId xmlns:a16="http://schemas.microsoft.com/office/drawing/2014/main" id="{A9D7AD60-3CF3-9342-7F39-953A91F347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8354" y="3837195"/>
            <a:ext cx="723600" cy="7236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4" descr="Fear ">
            <a:extLst>
              <a:ext uri="{FF2B5EF4-FFF2-40B4-BE49-F238E27FC236}">
                <a16:creationId xmlns:a16="http://schemas.microsoft.com/office/drawing/2014/main" id="{8A46A56C-4C30-F773-1422-D8B8723F3C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78377" y="1045266"/>
            <a:ext cx="723600" cy="723600"/>
          </a:xfrm>
          <a:prstGeom prst="rect">
            <a:avLst/>
          </a:prstGeom>
          <a:noFill/>
          <a:extLst>
            <a:ext uri="{909E8E84-426E-40DD-AFC4-6F175D3DCCD1}">
              <a14:hiddenFill xmlns:a14="http://schemas.microsoft.com/office/drawing/2010/main">
                <a:solidFill>
                  <a:srgbClr val="FFFFFF"/>
                </a:solidFill>
              </a14:hiddenFill>
            </a:ext>
          </a:extLst>
        </p:spPr>
      </p:pic>
      <p:cxnSp>
        <p:nvCxnSpPr>
          <p:cNvPr id="2073" name="Straight Arrow Connector 2072">
            <a:extLst>
              <a:ext uri="{FF2B5EF4-FFF2-40B4-BE49-F238E27FC236}">
                <a16:creationId xmlns:a16="http://schemas.microsoft.com/office/drawing/2014/main" id="{0494DD5F-56D7-79FD-5D16-4EC818A121A2}"/>
              </a:ext>
            </a:extLst>
          </p:cNvPr>
          <p:cNvCxnSpPr>
            <a:stCxn id="45" idx="1"/>
            <a:endCxn id="2064" idx="3"/>
          </p:cNvCxnSpPr>
          <p:nvPr/>
        </p:nvCxnSpPr>
        <p:spPr>
          <a:xfrm flipH="1" flipV="1">
            <a:off x="10340010" y="1409512"/>
            <a:ext cx="336457" cy="139446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75" name="Straight Arrow Connector 2074">
            <a:extLst>
              <a:ext uri="{FF2B5EF4-FFF2-40B4-BE49-F238E27FC236}">
                <a16:creationId xmlns:a16="http://schemas.microsoft.com/office/drawing/2014/main" id="{4D4D174A-A429-16A4-E4F1-2B6F7B7BCA5C}"/>
              </a:ext>
            </a:extLst>
          </p:cNvPr>
          <p:cNvCxnSpPr>
            <a:stCxn id="45" idx="1"/>
            <a:endCxn id="2065" idx="3"/>
          </p:cNvCxnSpPr>
          <p:nvPr/>
        </p:nvCxnSpPr>
        <p:spPr>
          <a:xfrm flipH="1">
            <a:off x="10340010" y="2803974"/>
            <a:ext cx="336457" cy="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077" name="Straight Arrow Connector 2076">
            <a:extLst>
              <a:ext uri="{FF2B5EF4-FFF2-40B4-BE49-F238E27FC236}">
                <a16:creationId xmlns:a16="http://schemas.microsoft.com/office/drawing/2014/main" id="{C430E18D-4280-1063-D09F-9943E43168F9}"/>
              </a:ext>
            </a:extLst>
          </p:cNvPr>
          <p:cNvCxnSpPr>
            <a:stCxn id="45" idx="1"/>
            <a:endCxn id="2066" idx="3"/>
          </p:cNvCxnSpPr>
          <p:nvPr/>
        </p:nvCxnSpPr>
        <p:spPr>
          <a:xfrm flipH="1">
            <a:off x="10340010" y="2803974"/>
            <a:ext cx="336457" cy="140148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083" name="TextBox 2082">
            <a:extLst>
              <a:ext uri="{FF2B5EF4-FFF2-40B4-BE49-F238E27FC236}">
                <a16:creationId xmlns:a16="http://schemas.microsoft.com/office/drawing/2014/main" id="{44195C35-D2E9-4A58-4B89-D6FE0AFCD1F1}"/>
              </a:ext>
            </a:extLst>
          </p:cNvPr>
          <p:cNvSpPr txBox="1"/>
          <p:nvPr/>
        </p:nvSpPr>
        <p:spPr>
          <a:xfrm>
            <a:off x="10594682" y="3514029"/>
            <a:ext cx="1202139" cy="646331"/>
          </a:xfrm>
          <a:prstGeom prst="rect">
            <a:avLst/>
          </a:prstGeom>
          <a:noFill/>
        </p:spPr>
        <p:txBody>
          <a:bodyPr wrap="square" rtlCol="0">
            <a:spAutoFit/>
          </a:bodyPr>
          <a:lstStyle/>
          <a:p>
            <a:pPr algn="ctr"/>
            <a:r>
              <a:rPr lang="en-US">
                <a:solidFill>
                  <a:srgbClr val="FF0000"/>
                </a:solidFill>
              </a:rPr>
              <a:t>Malicious Payload!</a:t>
            </a:r>
            <a:endParaRPr lang="hi-IN">
              <a:solidFill>
                <a:srgbClr val="FF0000"/>
              </a:solidFill>
            </a:endParaRPr>
          </a:p>
        </p:txBody>
      </p:sp>
      <p:sp>
        <p:nvSpPr>
          <p:cNvPr id="2084" name="TextBox 2083">
            <a:extLst>
              <a:ext uri="{FF2B5EF4-FFF2-40B4-BE49-F238E27FC236}">
                <a16:creationId xmlns:a16="http://schemas.microsoft.com/office/drawing/2014/main" id="{43CA7482-B1A3-DD32-E078-E9A317DB8F42}"/>
              </a:ext>
            </a:extLst>
          </p:cNvPr>
          <p:cNvSpPr txBox="1"/>
          <p:nvPr/>
        </p:nvSpPr>
        <p:spPr>
          <a:xfrm>
            <a:off x="1719182" y="1686089"/>
            <a:ext cx="501226" cy="369332"/>
          </a:xfrm>
          <a:prstGeom prst="rect">
            <a:avLst/>
          </a:prstGeom>
          <a:noFill/>
        </p:spPr>
        <p:txBody>
          <a:bodyPr wrap="square" rtlCol="0" anchor="ctr">
            <a:spAutoFit/>
          </a:bodyPr>
          <a:lstStyle/>
          <a:p>
            <a:pPr algn="ctr"/>
            <a:r>
              <a:rPr lang="en-IN"/>
              <a:t>?</a:t>
            </a:r>
            <a:endParaRPr lang="hi-IN"/>
          </a:p>
        </p:txBody>
      </p:sp>
      <p:sp>
        <p:nvSpPr>
          <p:cNvPr id="2085" name="TextBox 2084">
            <a:extLst>
              <a:ext uri="{FF2B5EF4-FFF2-40B4-BE49-F238E27FC236}">
                <a16:creationId xmlns:a16="http://schemas.microsoft.com/office/drawing/2014/main" id="{320B97AC-ABEF-9FFF-7123-03B686BFA719}"/>
              </a:ext>
            </a:extLst>
          </p:cNvPr>
          <p:cNvSpPr txBox="1"/>
          <p:nvPr/>
        </p:nvSpPr>
        <p:spPr>
          <a:xfrm>
            <a:off x="4160080" y="2638792"/>
            <a:ext cx="501226" cy="369332"/>
          </a:xfrm>
          <a:prstGeom prst="rect">
            <a:avLst/>
          </a:prstGeom>
          <a:noFill/>
        </p:spPr>
        <p:txBody>
          <a:bodyPr wrap="square" rtlCol="0" anchor="ctr">
            <a:spAutoFit/>
          </a:bodyPr>
          <a:lstStyle/>
          <a:p>
            <a:pPr algn="ctr"/>
            <a:r>
              <a:rPr lang="en-IN"/>
              <a:t>?</a:t>
            </a:r>
            <a:endParaRPr lang="hi-IN"/>
          </a:p>
        </p:txBody>
      </p:sp>
      <p:sp>
        <p:nvSpPr>
          <p:cNvPr id="2087" name="TextBox 2086">
            <a:extLst>
              <a:ext uri="{FF2B5EF4-FFF2-40B4-BE49-F238E27FC236}">
                <a16:creationId xmlns:a16="http://schemas.microsoft.com/office/drawing/2014/main" id="{C3DAFB78-CB84-8FCB-9E00-A2354C6B7105}"/>
              </a:ext>
            </a:extLst>
          </p:cNvPr>
          <p:cNvSpPr txBox="1"/>
          <p:nvPr/>
        </p:nvSpPr>
        <p:spPr>
          <a:xfrm>
            <a:off x="2272472" y="3974479"/>
            <a:ext cx="501226" cy="369332"/>
          </a:xfrm>
          <a:prstGeom prst="rect">
            <a:avLst/>
          </a:prstGeom>
          <a:noFill/>
        </p:spPr>
        <p:txBody>
          <a:bodyPr wrap="square" rtlCol="0" anchor="ctr">
            <a:spAutoFit/>
          </a:bodyPr>
          <a:lstStyle/>
          <a:p>
            <a:pPr algn="ctr"/>
            <a:r>
              <a:rPr lang="en-IN"/>
              <a:t>?</a:t>
            </a:r>
            <a:endParaRPr lang="hi-IN"/>
          </a:p>
        </p:txBody>
      </p:sp>
      <p:sp>
        <p:nvSpPr>
          <p:cNvPr id="2089" name="TextBox 2088">
            <a:extLst>
              <a:ext uri="{FF2B5EF4-FFF2-40B4-BE49-F238E27FC236}">
                <a16:creationId xmlns:a16="http://schemas.microsoft.com/office/drawing/2014/main" id="{C2F3EECC-6A31-B785-ABF6-264EB0619F53}"/>
              </a:ext>
            </a:extLst>
          </p:cNvPr>
          <p:cNvSpPr txBox="1"/>
          <p:nvPr/>
        </p:nvSpPr>
        <p:spPr>
          <a:xfrm>
            <a:off x="6504938" y="2627752"/>
            <a:ext cx="501226" cy="369332"/>
          </a:xfrm>
          <a:prstGeom prst="rect">
            <a:avLst/>
          </a:prstGeom>
          <a:noFill/>
        </p:spPr>
        <p:txBody>
          <a:bodyPr wrap="square" rtlCol="0" anchor="ctr">
            <a:spAutoFit/>
          </a:bodyPr>
          <a:lstStyle/>
          <a:p>
            <a:pPr algn="ctr"/>
            <a:r>
              <a:rPr lang="en-IN"/>
              <a:t>?</a:t>
            </a:r>
            <a:endParaRPr lang="hi-IN"/>
          </a:p>
        </p:txBody>
      </p:sp>
    </p:spTree>
    <p:extLst>
      <p:ext uri="{BB962C8B-B14F-4D97-AF65-F5344CB8AC3E}">
        <p14:creationId xmlns:p14="http://schemas.microsoft.com/office/powerpoint/2010/main" val="116121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10" fill="hold"/>
                                        <p:tgtEl>
                                          <p:spTgt spid="15"/>
                                        </p:tgtEl>
                                        <p:attrNameLst>
                                          <p:attrName>fillcolor</p:attrName>
                                        </p:attrNameLst>
                                      </p:cBhvr>
                                      <p:to>
                                        <a:srgbClr val="E86A58"/>
                                      </p:to>
                                    </p:animClr>
                                    <p:set>
                                      <p:cBhvr>
                                        <p:cTn id="9" dur="10" fill="hold"/>
                                        <p:tgtEl>
                                          <p:spTgt spid="15"/>
                                        </p:tgtEl>
                                        <p:attrNameLst>
                                          <p:attrName>fill.type</p:attrName>
                                        </p:attrNameLst>
                                      </p:cBhvr>
                                      <p:to>
                                        <p:strVal val="solid"/>
                                      </p:to>
                                    </p:set>
                                    <p:set>
                                      <p:cBhvr>
                                        <p:cTn id="10" dur="10" fill="hold"/>
                                        <p:tgtEl>
                                          <p:spTgt spid="15"/>
                                        </p:tgtEl>
                                        <p:attrNameLst>
                                          <p:attrName>fill.on</p:attrName>
                                        </p:attrNameLst>
                                      </p:cBhvr>
                                      <p:to>
                                        <p:strVal val="tru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mph" presetSubtype="2" fill="hold" nodeType="withEffect">
                                  <p:stCondLst>
                                    <p:cond delay="0"/>
                                  </p:stCondLst>
                                  <p:childTnLst>
                                    <p:animClr clrSpc="rgb" dir="cw">
                                      <p:cBhvr>
                                        <p:cTn id="28" dur="10" fill="hold"/>
                                        <p:tgtEl>
                                          <p:spTgt spid="16"/>
                                        </p:tgtEl>
                                        <p:attrNameLst>
                                          <p:attrName>fillcolor</p:attrName>
                                        </p:attrNameLst>
                                      </p:cBhvr>
                                      <p:to>
                                        <a:srgbClr val="E86A58"/>
                                      </p:to>
                                    </p:animClr>
                                    <p:set>
                                      <p:cBhvr>
                                        <p:cTn id="29" dur="10" fill="hold"/>
                                        <p:tgtEl>
                                          <p:spTgt spid="16"/>
                                        </p:tgtEl>
                                        <p:attrNameLst>
                                          <p:attrName>fill.type</p:attrName>
                                        </p:attrNameLst>
                                      </p:cBhvr>
                                      <p:to>
                                        <p:strVal val="solid"/>
                                      </p:to>
                                    </p:set>
                                    <p:set>
                                      <p:cBhvr>
                                        <p:cTn id="30" dur="10" fill="hold"/>
                                        <p:tgtEl>
                                          <p:spTgt spid="16"/>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mph" presetSubtype="2" fill="hold" nodeType="withEffect">
                                  <p:stCondLst>
                                    <p:cond delay="0"/>
                                  </p:stCondLst>
                                  <p:childTnLst>
                                    <p:animClr clrSpc="rgb" dir="cw">
                                      <p:cBhvr>
                                        <p:cTn id="36" dur="10" fill="hold"/>
                                        <p:tgtEl>
                                          <p:spTgt spid="17"/>
                                        </p:tgtEl>
                                        <p:attrNameLst>
                                          <p:attrName>fillcolor</p:attrName>
                                        </p:attrNameLst>
                                      </p:cBhvr>
                                      <p:to>
                                        <a:srgbClr val="E86A58"/>
                                      </p:to>
                                    </p:animClr>
                                    <p:set>
                                      <p:cBhvr>
                                        <p:cTn id="37" dur="10" fill="hold"/>
                                        <p:tgtEl>
                                          <p:spTgt spid="17"/>
                                        </p:tgtEl>
                                        <p:attrNameLst>
                                          <p:attrName>fill.type</p:attrName>
                                        </p:attrNameLst>
                                      </p:cBhvr>
                                      <p:to>
                                        <p:strVal val="solid"/>
                                      </p:to>
                                    </p:set>
                                    <p:set>
                                      <p:cBhvr>
                                        <p:cTn id="38" dur="10" fill="hold"/>
                                        <p:tgtEl>
                                          <p:spTgt spid="17"/>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0" fill="hold"/>
                                        <p:tgtEl>
                                          <p:spTgt spid="2057"/>
                                        </p:tgtEl>
                                        <p:attrNameLst>
                                          <p:attrName>fillcolor</p:attrName>
                                        </p:attrNameLst>
                                      </p:cBhvr>
                                      <p:to>
                                        <a:srgbClr val="E86A58"/>
                                      </p:to>
                                    </p:animClr>
                                    <p:set>
                                      <p:cBhvr>
                                        <p:cTn id="41" dur="10" fill="hold"/>
                                        <p:tgtEl>
                                          <p:spTgt spid="2057"/>
                                        </p:tgtEl>
                                        <p:attrNameLst>
                                          <p:attrName>fill.type</p:attrName>
                                        </p:attrNameLst>
                                      </p:cBhvr>
                                      <p:to>
                                        <p:strVal val="solid"/>
                                      </p:to>
                                    </p:set>
                                    <p:set>
                                      <p:cBhvr>
                                        <p:cTn id="42" dur="10" fill="hold"/>
                                        <p:tgtEl>
                                          <p:spTgt spid="205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0" fill="hold"/>
                                        <p:tgtEl>
                                          <p:spTgt spid="2058"/>
                                        </p:tgtEl>
                                        <p:attrNameLst>
                                          <p:attrName>fillcolor</p:attrName>
                                        </p:attrNameLst>
                                      </p:cBhvr>
                                      <p:to>
                                        <a:srgbClr val="E86A58"/>
                                      </p:to>
                                    </p:animClr>
                                    <p:set>
                                      <p:cBhvr>
                                        <p:cTn id="45" dur="10" fill="hold"/>
                                        <p:tgtEl>
                                          <p:spTgt spid="2058"/>
                                        </p:tgtEl>
                                        <p:attrNameLst>
                                          <p:attrName>fill.type</p:attrName>
                                        </p:attrNameLst>
                                      </p:cBhvr>
                                      <p:to>
                                        <p:strVal val="solid"/>
                                      </p:to>
                                    </p:set>
                                    <p:set>
                                      <p:cBhvr>
                                        <p:cTn id="46" dur="10" fill="hold"/>
                                        <p:tgtEl>
                                          <p:spTgt spid="205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mph" presetSubtype="2" fill="hold" nodeType="withEffect">
                                  <p:stCondLst>
                                    <p:cond delay="0"/>
                                  </p:stCondLst>
                                  <p:childTnLst>
                                    <p:animClr clrSpc="rgb" dir="cw">
                                      <p:cBhvr>
                                        <p:cTn id="52" dur="10" fill="hold"/>
                                        <p:tgtEl>
                                          <p:spTgt spid="18"/>
                                        </p:tgtEl>
                                        <p:attrNameLst>
                                          <p:attrName>fillcolor</p:attrName>
                                        </p:attrNameLst>
                                      </p:cBhvr>
                                      <p:to>
                                        <a:srgbClr val="E86A58"/>
                                      </p:to>
                                    </p:animClr>
                                    <p:set>
                                      <p:cBhvr>
                                        <p:cTn id="53" dur="10" fill="hold"/>
                                        <p:tgtEl>
                                          <p:spTgt spid="18"/>
                                        </p:tgtEl>
                                        <p:attrNameLst>
                                          <p:attrName>fill.type</p:attrName>
                                        </p:attrNameLst>
                                      </p:cBhvr>
                                      <p:to>
                                        <p:strVal val="solid"/>
                                      </p:to>
                                    </p:set>
                                    <p:set>
                                      <p:cBhvr>
                                        <p:cTn id="54" dur="10" fill="hold"/>
                                        <p:tgtEl>
                                          <p:spTgt spid="18"/>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6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0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6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6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6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06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06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06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7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7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07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08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08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08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08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2083" grpId="0"/>
      <p:bldP spid="2084" grpId="0"/>
      <p:bldP spid="2085" grpId="0"/>
      <p:bldP spid="2087" grpId="0"/>
      <p:bldP spid="208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1F4D751-4644-994A-6CE2-647F6A3F8A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700" b="0" i="0" u="none" strike="noStrike" kern="1200" cap="none" spc="0" normalizeH="0" baseline="0" noProof="0">
                <a:ln>
                  <a:noFill/>
                </a:ln>
                <a:solidFill>
                  <a:srgbClr val="FFFFFF"/>
                </a:solidFill>
                <a:effectLst/>
                <a:uLnTx/>
                <a:uFillTx/>
                <a:latin typeface="Figtree" panose="020F0502020204030204"/>
                <a:ea typeface="+mn-ea"/>
                <a:cs typeface="+mn-cs"/>
              </a:rPr>
              <a:t>10-09-2024</a:t>
            </a:r>
            <a:endParaRPr kumimoji="0" lang="sv-SE" sz="700" b="0" i="0" u="none" strike="noStrike" kern="1200" cap="none" spc="0" normalizeH="0" baseline="0" noProof="0">
              <a:ln>
                <a:noFill/>
              </a:ln>
              <a:solidFill>
                <a:srgbClr val="FFFFFF"/>
              </a:solidFill>
              <a:effectLst/>
              <a:uLnTx/>
              <a:uFillTx/>
              <a:latin typeface="Figtree" panose="020F0502020204030204"/>
              <a:ea typeface="+mn-ea"/>
              <a:cs typeface="+mn-cs"/>
            </a:endParaRPr>
          </a:p>
        </p:txBody>
      </p:sp>
      <p:sp>
        <p:nvSpPr>
          <p:cNvPr id="3" name="Platshållare för sidfot 2">
            <a:extLst>
              <a:ext uri="{FF2B5EF4-FFF2-40B4-BE49-F238E27FC236}">
                <a16:creationId xmlns:a16="http://schemas.microsoft.com/office/drawing/2014/main" id="{CF854B8D-BAC1-DE61-9A6E-0C25776F8F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a:ln>
                  <a:noFill/>
                </a:ln>
                <a:solidFill>
                  <a:srgbClr val="FFFFFF"/>
                </a:solidFill>
                <a:effectLst/>
                <a:uLnTx/>
                <a:uFillTx/>
                <a:latin typeface="Figtree" panose="020F0502020204030204"/>
                <a:ea typeface="+mn-ea"/>
                <a:cs typeface="+mn-cs"/>
              </a:rPr>
              <a:t>Aman Sharma | amansha@kth.se</a:t>
            </a:r>
          </a:p>
        </p:txBody>
      </p:sp>
      <p:sp>
        <p:nvSpPr>
          <p:cNvPr id="4" name="Platshållare för bildnummer 3">
            <a:extLst>
              <a:ext uri="{FF2B5EF4-FFF2-40B4-BE49-F238E27FC236}">
                <a16:creationId xmlns:a16="http://schemas.microsoft.com/office/drawing/2014/main" id="{882A5B5C-A04C-4E70-EE08-7D38BC10E7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6C8F4-20CD-364A-8A8E-DE130115B178}" type="slidenum">
              <a:rPr kumimoji="0" lang="sv-SE" sz="700" b="0" i="0" u="none" strike="noStrike" kern="1200" cap="none" spc="0" normalizeH="0" baseline="0" noProof="0" smtClean="0">
                <a:ln>
                  <a:noFill/>
                </a:ln>
                <a:solidFill>
                  <a:srgbClr val="FFFFFF"/>
                </a:solidFill>
                <a:effectLst/>
                <a:uLnTx/>
                <a:uFillTx/>
                <a:latin typeface="Figtre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700" b="0" i="0" u="none" strike="noStrike" kern="1200" cap="none" spc="0" normalizeH="0" baseline="0" noProof="0">
              <a:ln>
                <a:noFill/>
              </a:ln>
              <a:solidFill>
                <a:srgbClr val="FFFFFF"/>
              </a:solidFill>
              <a:effectLst/>
              <a:uLnTx/>
              <a:uFillTx/>
              <a:latin typeface="Figtree" panose="020F0502020204030204"/>
              <a:ea typeface="+mn-ea"/>
              <a:cs typeface="+mn-cs"/>
            </a:endParaRPr>
          </a:p>
        </p:txBody>
      </p:sp>
      <p:sp>
        <p:nvSpPr>
          <p:cNvPr id="6" name="Rubrik 5">
            <a:extLst>
              <a:ext uri="{FF2B5EF4-FFF2-40B4-BE49-F238E27FC236}">
                <a16:creationId xmlns:a16="http://schemas.microsoft.com/office/drawing/2014/main" id="{4BD71453-1A51-D09A-3C5C-7BBD82A22786}"/>
              </a:ext>
            </a:extLst>
          </p:cNvPr>
          <p:cNvSpPr>
            <a:spLocks noGrp="1"/>
          </p:cNvSpPr>
          <p:nvPr>
            <p:ph type="title"/>
          </p:nvPr>
        </p:nvSpPr>
        <p:spPr>
          <a:xfrm>
            <a:off x="3440256" y="1407317"/>
            <a:ext cx="5314951" cy="1823543"/>
          </a:xfrm>
        </p:spPr>
        <p:txBody>
          <a:bodyPr/>
          <a:lstStyle/>
          <a:p>
            <a:pPr algn="ctr"/>
            <a:r>
              <a:rPr lang="sv-SE" err="1"/>
              <a:t>Thank</a:t>
            </a:r>
            <a:r>
              <a:rPr lang="sv-SE"/>
              <a:t> you!</a:t>
            </a:r>
            <a:br>
              <a:rPr lang="en-US"/>
            </a:br>
            <a:br>
              <a:rPr lang="sv-SE"/>
            </a:br>
            <a:r>
              <a:rPr lang="sv-SE"/>
              <a:t>Questions?</a:t>
            </a:r>
          </a:p>
        </p:txBody>
      </p:sp>
      <p:sp>
        <p:nvSpPr>
          <p:cNvPr id="7" name="Platshållare för text 6">
            <a:extLst>
              <a:ext uri="{FF2B5EF4-FFF2-40B4-BE49-F238E27FC236}">
                <a16:creationId xmlns:a16="http://schemas.microsoft.com/office/drawing/2014/main" id="{646DEC10-FC6B-3DEC-A562-DD6A31492345}"/>
              </a:ext>
            </a:extLst>
          </p:cNvPr>
          <p:cNvSpPr>
            <a:spLocks noGrp="1"/>
          </p:cNvSpPr>
          <p:nvPr>
            <p:ph type="body" idx="1"/>
          </p:nvPr>
        </p:nvSpPr>
        <p:spPr>
          <a:xfrm>
            <a:off x="3440256" y="3860388"/>
            <a:ext cx="5314951" cy="863600"/>
          </a:xfrm>
        </p:spPr>
        <p:txBody>
          <a:bodyPr vert="horz" lIns="91440" tIns="45720" rIns="91440" bIns="45720" rtlCol="0" anchor="t">
            <a:noAutofit/>
          </a:bodyPr>
          <a:lstStyle/>
          <a:p>
            <a:pPr algn="ctr"/>
            <a:r>
              <a:rPr lang="sv-SE"/>
              <a:t>Aman Sharma</a:t>
            </a:r>
          </a:p>
          <a:p>
            <a:pPr algn="ctr"/>
            <a:r>
              <a:rPr lang="sv-SE">
                <a:hlinkClick r:id="rId3"/>
              </a:rPr>
              <a:t>amansha@kth.se</a:t>
            </a:r>
          </a:p>
          <a:p>
            <a:pPr algn="ctr"/>
            <a:r>
              <a:rPr lang="sv-SE"/>
              <a:t>Project Link: </a:t>
            </a:r>
            <a:r>
              <a:rPr lang="sv-SE">
                <a:ea typeface="+mn-lt"/>
                <a:cs typeface="+mn-lt"/>
                <a:hlinkClick r:id="rId4"/>
              </a:rPr>
              <a:t>https://github.com/chains-project/sbom.exe</a:t>
            </a:r>
            <a:r>
              <a:rPr lang="sv-SE">
                <a:ea typeface="+mn-lt"/>
                <a:cs typeface="+mn-lt"/>
              </a:rPr>
              <a:t> </a:t>
            </a:r>
          </a:p>
          <a:p>
            <a:pPr algn="ctr"/>
            <a:r>
              <a:rPr lang="sv-SE">
                <a:ea typeface="+mn-lt"/>
                <a:cs typeface="+mn-lt"/>
              </a:rPr>
              <a:t>Whitepaper</a:t>
            </a:r>
            <a:r>
              <a:rPr lang="en-IN">
                <a:ea typeface="+mn-lt"/>
                <a:cs typeface="+mn-lt"/>
              </a:rPr>
              <a:t>: </a:t>
            </a:r>
            <a:r>
              <a:rPr lang="en-US">
                <a:hlinkClick r:id="rId5"/>
              </a:rPr>
              <a:t>SBOM.EXE: Countering Dynamic Code Injection based on Software Bill of Materials in Java</a:t>
            </a:r>
            <a:endParaRPr lang="sv-SE"/>
          </a:p>
        </p:txBody>
      </p:sp>
      <p:sp>
        <p:nvSpPr>
          <p:cNvPr id="12" name="textruta 11">
            <a:extLst>
              <a:ext uri="{FF2B5EF4-FFF2-40B4-BE49-F238E27FC236}">
                <a16:creationId xmlns:a16="http://schemas.microsoft.com/office/drawing/2014/main" id="{62F4F8F3-7510-6134-7770-0CAD7E3D9919}"/>
              </a:ext>
            </a:extLst>
          </p:cNvPr>
          <p:cNvSpPr txBox="1"/>
          <p:nvPr/>
        </p:nvSpPr>
        <p:spPr>
          <a:xfrm>
            <a:off x="1415143" y="1227116"/>
            <a:ext cx="18010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solidFill>
                  <a:schemeClr val="bg1"/>
                </a:solidFill>
              </a:rPr>
              <a:t>Personal Webpage</a:t>
            </a:r>
          </a:p>
        </p:txBody>
      </p:sp>
      <p:sp>
        <p:nvSpPr>
          <p:cNvPr id="13" name="textruta 12">
            <a:extLst>
              <a:ext uri="{FF2B5EF4-FFF2-40B4-BE49-F238E27FC236}">
                <a16:creationId xmlns:a16="http://schemas.microsoft.com/office/drawing/2014/main" id="{B2D144F5-6BFF-4557-F0AE-87EE62A68C20}"/>
              </a:ext>
            </a:extLst>
          </p:cNvPr>
          <p:cNvSpPr txBox="1"/>
          <p:nvPr/>
        </p:nvSpPr>
        <p:spPr>
          <a:xfrm>
            <a:off x="8985662" y="1227116"/>
            <a:ext cx="1801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solidFill>
                  <a:schemeClr val="bg1"/>
                </a:solidFill>
              </a:rPr>
              <a:t>Whitepaper</a:t>
            </a:r>
            <a:endParaRPr lang="sv-SE"/>
          </a:p>
        </p:txBody>
      </p:sp>
      <p:sp>
        <p:nvSpPr>
          <p:cNvPr id="14" name="textruta 13">
            <a:extLst>
              <a:ext uri="{FF2B5EF4-FFF2-40B4-BE49-F238E27FC236}">
                <a16:creationId xmlns:a16="http://schemas.microsoft.com/office/drawing/2014/main" id="{53017A5C-BAB0-9132-4427-CB861B0C2819}"/>
              </a:ext>
            </a:extLst>
          </p:cNvPr>
          <p:cNvSpPr txBox="1"/>
          <p:nvPr/>
        </p:nvSpPr>
        <p:spPr>
          <a:xfrm>
            <a:off x="8382000" y="3859479"/>
            <a:ext cx="30084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400">
                <a:solidFill>
                  <a:schemeClr val="bg1"/>
                </a:solidFill>
                <a:ea typeface="+mn-lt"/>
                <a:cs typeface="+mn-lt"/>
              </a:rPr>
              <a:t>https://arxiv.org/abs/2407.00246</a:t>
            </a:r>
            <a:endParaRPr lang="sv-SE" sz="1400">
              <a:solidFill>
                <a:schemeClr val="bg1"/>
              </a:solidFill>
            </a:endParaRPr>
          </a:p>
        </p:txBody>
      </p:sp>
      <p:sp>
        <p:nvSpPr>
          <p:cNvPr id="15" name="textruta 14">
            <a:extLst>
              <a:ext uri="{FF2B5EF4-FFF2-40B4-BE49-F238E27FC236}">
                <a16:creationId xmlns:a16="http://schemas.microsoft.com/office/drawing/2014/main" id="{82319529-5329-E589-BE47-6704EBA822B6}"/>
              </a:ext>
            </a:extLst>
          </p:cNvPr>
          <p:cNvSpPr txBox="1"/>
          <p:nvPr/>
        </p:nvSpPr>
        <p:spPr>
          <a:xfrm>
            <a:off x="950025" y="3859479"/>
            <a:ext cx="30084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400" dirty="0">
                <a:solidFill>
                  <a:schemeClr val="bg1"/>
                </a:solidFill>
                <a:hlinkClick r:id="rId6">
                  <a:extLst>
                    <a:ext uri="{A12FA001-AC4F-418D-AE19-62706E023703}">
                      <ahyp:hlinkClr xmlns:ahyp="http://schemas.microsoft.com/office/drawing/2018/hyperlinkcolor" val="tx"/>
                    </a:ext>
                  </a:extLst>
                </a:hlinkClick>
              </a:rPr>
              <a:t>https://algomaster99.github.io</a:t>
            </a:r>
          </a:p>
        </p:txBody>
      </p:sp>
      <p:pic>
        <p:nvPicPr>
          <p:cNvPr id="8" name="Picture 7">
            <a:extLst>
              <a:ext uri="{FF2B5EF4-FFF2-40B4-BE49-F238E27FC236}">
                <a16:creationId xmlns:a16="http://schemas.microsoft.com/office/drawing/2014/main" id="{98AC4456-98C3-2ADD-3BFF-C167ACC5195A}"/>
              </a:ext>
            </a:extLst>
          </p:cNvPr>
          <p:cNvPicPr>
            <a:picLocks noChangeAspect="1"/>
          </p:cNvPicPr>
          <p:nvPr/>
        </p:nvPicPr>
        <p:blipFill>
          <a:blip r:embed="rId7"/>
          <a:stretch>
            <a:fillRect/>
          </a:stretch>
        </p:blipFill>
        <p:spPr>
          <a:xfrm>
            <a:off x="8950960" y="1931217"/>
            <a:ext cx="1870492" cy="1870492"/>
          </a:xfrm>
          <a:prstGeom prst="rect">
            <a:avLst/>
          </a:prstGeom>
        </p:spPr>
      </p:pic>
      <p:pic>
        <p:nvPicPr>
          <p:cNvPr id="9" name="Picture 8">
            <a:extLst>
              <a:ext uri="{FF2B5EF4-FFF2-40B4-BE49-F238E27FC236}">
                <a16:creationId xmlns:a16="http://schemas.microsoft.com/office/drawing/2014/main" id="{C0BE89F7-11D9-E8C4-7763-555D5D4B2A0C}"/>
              </a:ext>
            </a:extLst>
          </p:cNvPr>
          <p:cNvPicPr>
            <a:picLocks noChangeAspect="1"/>
          </p:cNvPicPr>
          <p:nvPr/>
        </p:nvPicPr>
        <p:blipFill>
          <a:blip r:embed="rId8"/>
          <a:stretch>
            <a:fillRect/>
          </a:stretch>
        </p:blipFill>
        <p:spPr>
          <a:xfrm>
            <a:off x="1354028" y="1885263"/>
            <a:ext cx="1974216" cy="1974216"/>
          </a:xfrm>
          <a:prstGeom prst="rect">
            <a:avLst/>
          </a:prstGeom>
        </p:spPr>
      </p:pic>
    </p:spTree>
    <p:extLst>
      <p:ext uri="{BB962C8B-B14F-4D97-AF65-F5344CB8AC3E}">
        <p14:creationId xmlns:p14="http://schemas.microsoft.com/office/powerpoint/2010/main" val="275201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5F8056-2E58-7981-8313-B871DA4DD0F8}"/>
              </a:ext>
            </a:extLst>
          </p:cNvPr>
          <p:cNvSpPr>
            <a:spLocks noGrp="1"/>
          </p:cNvSpPr>
          <p:nvPr>
            <p:ph type="title"/>
          </p:nvPr>
        </p:nvSpPr>
        <p:spPr/>
        <p:txBody>
          <a:bodyPr/>
          <a:lstStyle/>
          <a:p>
            <a:r>
              <a:rPr lang="sv-SE"/>
              <a:t>How prevalent Software Supply Chain attacks are</a:t>
            </a:r>
            <a:r>
              <a:rPr lang="en-US"/>
              <a:t>?</a:t>
            </a:r>
            <a:endParaRPr lang="sv-SE"/>
          </a:p>
        </p:txBody>
      </p:sp>
      <p:sp>
        <p:nvSpPr>
          <p:cNvPr id="3" name="Platshållare för innehåll 2">
            <a:extLst>
              <a:ext uri="{FF2B5EF4-FFF2-40B4-BE49-F238E27FC236}">
                <a16:creationId xmlns:a16="http://schemas.microsoft.com/office/drawing/2014/main" id="{3E293281-A416-A17A-9405-05B0E57FD285}"/>
              </a:ext>
            </a:extLst>
          </p:cNvPr>
          <p:cNvSpPr>
            <a:spLocks noGrp="1"/>
          </p:cNvSpPr>
          <p:nvPr>
            <p:ph idx="1"/>
          </p:nvPr>
        </p:nvSpPr>
        <p:spPr/>
        <p:txBody>
          <a:bodyPr vert="horz" lIns="91440" tIns="45720" rIns="91440" bIns="45720" rtlCol="0" anchor="t">
            <a:noAutofit/>
          </a:bodyPr>
          <a:lstStyle/>
          <a:p>
            <a:pPr marL="0" indent="0">
              <a:buNone/>
            </a:pPr>
            <a:r>
              <a:rPr lang="en-GB" sz="2000"/>
              <a:t>2023 saw </a:t>
            </a:r>
            <a:r>
              <a:rPr lang="en-GB" sz="2000" b="1"/>
              <a:t>twice</a:t>
            </a:r>
            <a:r>
              <a:rPr lang="en-GB" sz="2000"/>
              <a:t> as many software supply chain attacks as 2019-2022 combined [5].</a:t>
            </a:r>
          </a:p>
          <a:p>
            <a:pPr marL="0" indent="0">
              <a:buNone/>
            </a:pPr>
            <a:endParaRPr lang="sv-SE"/>
          </a:p>
        </p:txBody>
      </p:sp>
      <p:sp>
        <p:nvSpPr>
          <p:cNvPr id="4" name="Platshållare för datum 3">
            <a:extLst>
              <a:ext uri="{FF2B5EF4-FFF2-40B4-BE49-F238E27FC236}">
                <a16:creationId xmlns:a16="http://schemas.microsoft.com/office/drawing/2014/main" id="{92385904-7E8A-F485-6741-599A3FA1AFB5}"/>
              </a:ext>
            </a:extLst>
          </p:cNvPr>
          <p:cNvSpPr>
            <a:spLocks noGrp="1"/>
          </p:cNvSpPr>
          <p:nvPr>
            <p:ph type="dt" sz="half" idx="10"/>
          </p:nvPr>
        </p:nvSpPr>
        <p:spPr/>
        <p:txBody>
          <a:bodyPr/>
          <a:lstStyle/>
          <a:p>
            <a:r>
              <a:rPr lang="hi-IN"/>
              <a:t>10-09-2024</a:t>
            </a:r>
            <a:endParaRPr lang="sv-SE"/>
          </a:p>
        </p:txBody>
      </p:sp>
      <p:sp>
        <p:nvSpPr>
          <p:cNvPr id="5" name="Platshållare för sidfot 4">
            <a:extLst>
              <a:ext uri="{FF2B5EF4-FFF2-40B4-BE49-F238E27FC236}">
                <a16:creationId xmlns:a16="http://schemas.microsoft.com/office/drawing/2014/main" id="{B8EF63F6-885D-AD87-27DE-247836A03A7C}"/>
              </a:ext>
            </a:extLst>
          </p:cNvPr>
          <p:cNvSpPr>
            <a:spLocks noGrp="1"/>
          </p:cNvSpPr>
          <p:nvPr>
            <p:ph type="ftr" sz="quarter" idx="11"/>
          </p:nvPr>
        </p:nvSpPr>
        <p:spPr/>
        <p:txBody>
          <a:bodyPr/>
          <a:lstStyle/>
          <a:p>
            <a:r>
              <a:rPr lang="sv-SE"/>
              <a:t>Aman Sharma | amansha@kth.se</a:t>
            </a:r>
          </a:p>
        </p:txBody>
      </p:sp>
      <p:sp>
        <p:nvSpPr>
          <p:cNvPr id="6" name="Platshållare för bildnummer 5">
            <a:extLst>
              <a:ext uri="{FF2B5EF4-FFF2-40B4-BE49-F238E27FC236}">
                <a16:creationId xmlns:a16="http://schemas.microsoft.com/office/drawing/2014/main" id="{ABF4A8FF-1472-C002-FA3D-13DDC83916E4}"/>
              </a:ext>
            </a:extLst>
          </p:cNvPr>
          <p:cNvSpPr>
            <a:spLocks noGrp="1"/>
          </p:cNvSpPr>
          <p:nvPr>
            <p:ph type="sldNum" sz="quarter" idx="12"/>
          </p:nvPr>
        </p:nvSpPr>
        <p:spPr/>
        <p:txBody>
          <a:bodyPr/>
          <a:lstStyle/>
          <a:p>
            <a:fld id="{B716C8F4-20CD-364A-8A8E-DE130115B178}" type="slidenum">
              <a:rPr lang="sv-SE" smtClean="0"/>
              <a:t>5</a:t>
            </a:fld>
            <a:endParaRPr lang="sv-SE"/>
          </a:p>
        </p:txBody>
      </p:sp>
      <p:sp>
        <p:nvSpPr>
          <p:cNvPr id="7" name="TextBox 6">
            <a:extLst>
              <a:ext uri="{FF2B5EF4-FFF2-40B4-BE49-F238E27FC236}">
                <a16:creationId xmlns:a16="http://schemas.microsoft.com/office/drawing/2014/main" id="{03510919-001C-8C19-79D1-AC19D04A7A0B}"/>
              </a:ext>
            </a:extLst>
          </p:cNvPr>
          <p:cNvSpPr txBox="1"/>
          <p:nvPr/>
        </p:nvSpPr>
        <p:spPr>
          <a:xfrm>
            <a:off x="567188" y="5856365"/>
            <a:ext cx="8466433" cy="276999"/>
          </a:xfrm>
          <a:prstGeom prst="rect">
            <a:avLst/>
          </a:prstGeom>
          <a:noFill/>
        </p:spPr>
        <p:txBody>
          <a:bodyPr wrap="square">
            <a:spAutoFit/>
          </a:bodyPr>
          <a:lstStyle/>
          <a:p>
            <a:r>
              <a:rPr lang="en-GB" sz="1200" b="0" i="0" u="none" strike="noStrike">
                <a:solidFill>
                  <a:schemeClr val="tx1">
                    <a:lumMod val="75000"/>
                    <a:lumOff val="25000"/>
                  </a:schemeClr>
                </a:solidFill>
                <a:effectLst/>
              </a:rPr>
              <a:t>[5] </a:t>
            </a:r>
            <a:r>
              <a:rPr lang="en-IN" sz="1200" err="1">
                <a:solidFill>
                  <a:schemeClr val="tx1">
                    <a:lumMod val="75000"/>
                    <a:lumOff val="25000"/>
                  </a:schemeClr>
                </a:solidFill>
              </a:rPr>
              <a:t>Sonatype</a:t>
            </a:r>
            <a:r>
              <a:rPr lang="en-GB" sz="1200">
                <a:solidFill>
                  <a:schemeClr val="tx1">
                    <a:lumMod val="75000"/>
                    <a:lumOff val="25000"/>
                  </a:schemeClr>
                </a:solidFill>
              </a:rPr>
              <a:t>. </a:t>
            </a:r>
            <a:r>
              <a:rPr lang="en-GB" sz="1200" i="1">
                <a:solidFill>
                  <a:schemeClr val="tx1">
                    <a:lumMod val="75000"/>
                    <a:lumOff val="25000"/>
                  </a:schemeClr>
                </a:solidFill>
              </a:rPr>
              <a:t>9th Annual State of the Software Supply Chain</a:t>
            </a:r>
            <a:r>
              <a:rPr lang="en-GB" sz="1200">
                <a:solidFill>
                  <a:schemeClr val="tx1">
                    <a:lumMod val="75000"/>
                    <a:lumOff val="25000"/>
                  </a:schemeClr>
                </a:solidFill>
              </a:rPr>
              <a:t>. October (2023)</a:t>
            </a:r>
            <a:endParaRPr lang="en-GB" sz="1200" b="1" i="0" u="none" strike="noStrike">
              <a:solidFill>
                <a:schemeClr val="tx1">
                  <a:lumMod val="75000"/>
                  <a:lumOff val="25000"/>
                </a:schemeClr>
              </a:solidFill>
              <a:effectLst/>
            </a:endParaRPr>
          </a:p>
        </p:txBody>
      </p:sp>
      <p:pic>
        <p:nvPicPr>
          <p:cNvPr id="9" name="Picture 8">
            <a:extLst>
              <a:ext uri="{FF2B5EF4-FFF2-40B4-BE49-F238E27FC236}">
                <a16:creationId xmlns:a16="http://schemas.microsoft.com/office/drawing/2014/main" id="{51E15858-B869-AA6A-7101-FFCC64D79AD3}"/>
              </a:ext>
            </a:extLst>
          </p:cNvPr>
          <p:cNvPicPr>
            <a:picLocks noChangeAspect="1"/>
          </p:cNvPicPr>
          <p:nvPr/>
        </p:nvPicPr>
        <p:blipFill>
          <a:blip r:embed="rId3"/>
          <a:stretch>
            <a:fillRect/>
          </a:stretch>
        </p:blipFill>
        <p:spPr>
          <a:xfrm>
            <a:off x="707627" y="1942789"/>
            <a:ext cx="5560632" cy="3573613"/>
          </a:xfrm>
          <a:prstGeom prst="rect">
            <a:avLst/>
          </a:prstGeom>
        </p:spPr>
      </p:pic>
      <p:pic>
        <p:nvPicPr>
          <p:cNvPr id="11" name="Picture 10" descr="A black background with blue and white text&#10;&#10;Description automatically generated">
            <a:extLst>
              <a:ext uri="{FF2B5EF4-FFF2-40B4-BE49-F238E27FC236}">
                <a16:creationId xmlns:a16="http://schemas.microsoft.com/office/drawing/2014/main" id="{607CB7EA-61D6-F3A8-8F79-BA1ED48BEAA0}"/>
              </a:ext>
            </a:extLst>
          </p:cNvPr>
          <p:cNvPicPr>
            <a:picLocks noChangeAspect="1"/>
          </p:cNvPicPr>
          <p:nvPr/>
        </p:nvPicPr>
        <p:blipFill>
          <a:blip r:embed="rId4"/>
          <a:stretch>
            <a:fillRect/>
          </a:stretch>
        </p:blipFill>
        <p:spPr>
          <a:xfrm>
            <a:off x="6298551" y="1856931"/>
            <a:ext cx="5879690" cy="3979126"/>
          </a:xfrm>
          <a:prstGeom prst="rect">
            <a:avLst/>
          </a:prstGeom>
        </p:spPr>
      </p:pic>
    </p:spTree>
    <p:extLst>
      <p:ext uri="{BB962C8B-B14F-4D97-AF65-F5344CB8AC3E}">
        <p14:creationId xmlns:p14="http://schemas.microsoft.com/office/powerpoint/2010/main" val="246211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842AB-C016-B1F8-FC38-F6B826A2AB53}"/>
              </a:ext>
            </a:extLst>
          </p:cNvPr>
          <p:cNvSpPr>
            <a:spLocks noGrp="1"/>
          </p:cNvSpPr>
          <p:nvPr>
            <p:ph type="title"/>
          </p:nvPr>
        </p:nvSpPr>
        <p:spPr/>
        <p:txBody>
          <a:bodyPr/>
          <a:lstStyle/>
          <a:p>
            <a:r>
              <a:rPr lang="sv-SE"/>
              <a:t>Intricacies of Java</a:t>
            </a:r>
            <a:r>
              <a:rPr lang="en-IN"/>
              <a:t>: Build</a:t>
            </a:r>
            <a:endParaRPr lang="hi-IN"/>
          </a:p>
        </p:txBody>
      </p:sp>
      <p:sp>
        <p:nvSpPr>
          <p:cNvPr id="4" name="Date Placeholder 3">
            <a:extLst>
              <a:ext uri="{FF2B5EF4-FFF2-40B4-BE49-F238E27FC236}">
                <a16:creationId xmlns:a16="http://schemas.microsoft.com/office/drawing/2014/main" id="{6268B4F2-3094-EBD7-7270-041C5E1477A8}"/>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297D67E9-9618-1606-C2A0-4FF9FE9DE654}"/>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D1F598A9-21A5-3AAA-8E38-E65765748CDE}"/>
              </a:ext>
            </a:extLst>
          </p:cNvPr>
          <p:cNvSpPr>
            <a:spLocks noGrp="1"/>
          </p:cNvSpPr>
          <p:nvPr>
            <p:ph type="sldNum" sz="quarter" idx="12"/>
          </p:nvPr>
        </p:nvSpPr>
        <p:spPr/>
        <p:txBody>
          <a:bodyPr/>
          <a:lstStyle/>
          <a:p>
            <a:fld id="{B716C8F4-20CD-364A-8A8E-DE130115B178}" type="slidenum">
              <a:rPr lang="sv-SE" smtClean="0"/>
              <a:t>6</a:t>
            </a:fld>
            <a:endParaRPr lang="sv-SE"/>
          </a:p>
        </p:txBody>
      </p:sp>
      <p:sp>
        <p:nvSpPr>
          <p:cNvPr id="14" name="Rectangle: Rounded Corners 13">
            <a:extLst>
              <a:ext uri="{FF2B5EF4-FFF2-40B4-BE49-F238E27FC236}">
                <a16:creationId xmlns:a16="http://schemas.microsoft.com/office/drawing/2014/main" id="{9C310DBD-3D98-6E9F-E5C2-349F1DF5DF54}"/>
              </a:ext>
            </a:extLst>
          </p:cNvPr>
          <p:cNvSpPr/>
          <p:nvPr/>
        </p:nvSpPr>
        <p:spPr>
          <a:xfrm>
            <a:off x="473910" y="1959459"/>
            <a:ext cx="177473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Source</a:t>
            </a:r>
            <a:endParaRPr lang="hi-IN">
              <a:solidFill>
                <a:schemeClr val="tx1"/>
              </a:solidFill>
            </a:endParaRPr>
          </a:p>
        </p:txBody>
      </p:sp>
      <p:sp>
        <p:nvSpPr>
          <p:cNvPr id="15" name="Rectangle: Rounded Corners 14">
            <a:extLst>
              <a:ext uri="{FF2B5EF4-FFF2-40B4-BE49-F238E27FC236}">
                <a16:creationId xmlns:a16="http://schemas.microsoft.com/office/drawing/2014/main" id="{C145E38F-6DF5-139E-3691-E0C51A46688F}"/>
              </a:ext>
            </a:extLst>
          </p:cNvPr>
          <p:cNvSpPr/>
          <p:nvPr/>
        </p:nvSpPr>
        <p:spPr>
          <a:xfrm>
            <a:off x="1863848" y="2905222"/>
            <a:ext cx="785233"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Build</a:t>
            </a:r>
            <a:endParaRPr lang="hi-IN">
              <a:solidFill>
                <a:schemeClr val="tx1"/>
              </a:solidFill>
            </a:endParaRPr>
          </a:p>
        </p:txBody>
      </p:sp>
      <p:sp>
        <p:nvSpPr>
          <p:cNvPr id="16" name="Rectangle: Rounded Corners 15">
            <a:extLst>
              <a:ext uri="{FF2B5EF4-FFF2-40B4-BE49-F238E27FC236}">
                <a16:creationId xmlns:a16="http://schemas.microsoft.com/office/drawing/2014/main" id="{3DF5AD61-0780-BE04-30DE-476D033A1B1A}"/>
              </a:ext>
            </a:extLst>
          </p:cNvPr>
          <p:cNvSpPr/>
          <p:nvPr/>
        </p:nvSpPr>
        <p:spPr>
          <a:xfrm>
            <a:off x="473910" y="3991949"/>
            <a:ext cx="177473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Dependency</a:t>
            </a:r>
            <a:endParaRPr lang="hi-IN">
              <a:solidFill>
                <a:schemeClr val="tx1"/>
              </a:solidFill>
            </a:endParaRPr>
          </a:p>
        </p:txBody>
      </p:sp>
      <p:cxnSp>
        <p:nvCxnSpPr>
          <p:cNvPr id="17" name="Straight Arrow Connector 16">
            <a:extLst>
              <a:ext uri="{FF2B5EF4-FFF2-40B4-BE49-F238E27FC236}">
                <a16:creationId xmlns:a16="http://schemas.microsoft.com/office/drawing/2014/main" id="{B50EE21A-CBC1-DE60-E6D9-38A5904AB2FD}"/>
              </a:ext>
            </a:extLst>
          </p:cNvPr>
          <p:cNvCxnSpPr>
            <a:cxnSpLocks/>
            <a:stCxn id="14" idx="2"/>
            <a:endCxn id="15" idx="1"/>
          </p:cNvCxnSpPr>
          <p:nvPr/>
        </p:nvCxnSpPr>
        <p:spPr>
          <a:xfrm>
            <a:off x="1361277" y="2550586"/>
            <a:ext cx="502571" cy="65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9F81B7A1-9441-C75E-6AC2-1D64C41F89BD}"/>
              </a:ext>
            </a:extLst>
          </p:cNvPr>
          <p:cNvCxnSpPr>
            <a:cxnSpLocks/>
            <a:stCxn id="16" idx="0"/>
            <a:endCxn id="15" idx="1"/>
          </p:cNvCxnSpPr>
          <p:nvPr/>
        </p:nvCxnSpPr>
        <p:spPr>
          <a:xfrm flipV="1">
            <a:off x="1361277" y="3200786"/>
            <a:ext cx="502571" cy="791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Bildobjekt 15" descr="En bild som visar svart, mörker&#10;&#10;Automatiskt genererad beskrivning">
            <a:extLst>
              <a:ext uri="{FF2B5EF4-FFF2-40B4-BE49-F238E27FC236}">
                <a16:creationId xmlns:a16="http://schemas.microsoft.com/office/drawing/2014/main" id="{4C47E583-3FE4-257B-7CF6-80942579A631}"/>
              </a:ext>
            </a:extLst>
          </p:cNvPr>
          <p:cNvPicPr>
            <a:picLocks noChangeAspect="1"/>
          </p:cNvPicPr>
          <p:nvPr/>
        </p:nvPicPr>
        <p:blipFill>
          <a:blip r:embed="rId2"/>
          <a:stretch>
            <a:fillRect/>
          </a:stretch>
        </p:blipFill>
        <p:spPr>
          <a:xfrm>
            <a:off x="1719925" y="2129437"/>
            <a:ext cx="251169" cy="251169"/>
          </a:xfrm>
          <a:prstGeom prst="rect">
            <a:avLst/>
          </a:prstGeom>
        </p:spPr>
      </p:pic>
      <p:pic>
        <p:nvPicPr>
          <p:cNvPr id="24" name="Bildobjekt 16">
            <a:extLst>
              <a:ext uri="{FF2B5EF4-FFF2-40B4-BE49-F238E27FC236}">
                <a16:creationId xmlns:a16="http://schemas.microsoft.com/office/drawing/2014/main" id="{7BFB32BD-F8EE-9799-6F1D-821543AE5433}"/>
              </a:ext>
            </a:extLst>
          </p:cNvPr>
          <p:cNvPicPr>
            <a:picLocks noChangeAspect="1"/>
          </p:cNvPicPr>
          <p:nvPr/>
        </p:nvPicPr>
        <p:blipFill>
          <a:blip r:embed="rId3"/>
          <a:stretch>
            <a:fillRect/>
          </a:stretch>
        </p:blipFill>
        <p:spPr>
          <a:xfrm>
            <a:off x="1936946" y="4132913"/>
            <a:ext cx="319519" cy="309198"/>
          </a:xfrm>
          <a:prstGeom prst="rect">
            <a:avLst/>
          </a:prstGeom>
        </p:spPr>
      </p:pic>
      <p:sp>
        <p:nvSpPr>
          <p:cNvPr id="34" name="TextBox 5">
            <a:extLst>
              <a:ext uri="{FF2B5EF4-FFF2-40B4-BE49-F238E27FC236}">
                <a16:creationId xmlns:a16="http://schemas.microsoft.com/office/drawing/2014/main" id="{15628460-F2EB-D861-9FDA-9E74787A63CA}"/>
              </a:ext>
            </a:extLst>
          </p:cNvPr>
          <p:cNvSpPr txBox="1"/>
          <p:nvPr/>
        </p:nvSpPr>
        <p:spPr>
          <a:xfrm>
            <a:off x="2051376" y="1322400"/>
            <a:ext cx="1626678" cy="715089"/>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Foo.java</a:t>
            </a:r>
          </a:p>
          <a:p>
            <a:r>
              <a:rPr lang="en-US">
                <a:latin typeface="PT Mono"/>
              </a:rPr>
              <a:t>Bar.java</a:t>
            </a:r>
          </a:p>
        </p:txBody>
      </p:sp>
      <p:sp>
        <p:nvSpPr>
          <p:cNvPr id="35" name="TextBox 5">
            <a:extLst>
              <a:ext uri="{FF2B5EF4-FFF2-40B4-BE49-F238E27FC236}">
                <a16:creationId xmlns:a16="http://schemas.microsoft.com/office/drawing/2014/main" id="{6BC15003-55C4-F6F3-A6C9-E65F343361A5}"/>
              </a:ext>
            </a:extLst>
          </p:cNvPr>
          <p:cNvSpPr txBox="1"/>
          <p:nvPr/>
        </p:nvSpPr>
        <p:spPr>
          <a:xfrm>
            <a:off x="2065252" y="4411604"/>
            <a:ext cx="1598926" cy="715089"/>
          </a:xfrm>
          <a:prstGeom prst="roundRect">
            <a:avLst/>
          </a:prstGeom>
          <a:solidFill>
            <a:schemeClr val="bg2"/>
          </a:solidFill>
          <a:ln>
            <a:solidFill>
              <a:srgbClr val="E86A58"/>
            </a:solidFill>
          </a:ln>
        </p:spPr>
        <p:txBody>
          <a:bodyPr wrap="square" lIns="91440" tIns="45720" rIns="91440" bIns="45720" rtlCol="0" anchor="t">
            <a:spAutoFit/>
          </a:bodyPr>
          <a:lstStyle/>
          <a:p>
            <a:r>
              <a:rPr lang="en-US" err="1">
                <a:latin typeface="PT Mono"/>
              </a:rPr>
              <a:t>Baz.class</a:t>
            </a:r>
            <a:endParaRPr lang="en-US">
              <a:latin typeface="PT Mono"/>
            </a:endParaRPr>
          </a:p>
          <a:p>
            <a:r>
              <a:rPr lang="en-US" err="1">
                <a:latin typeface="PT Mono"/>
              </a:rPr>
              <a:t>Qux.class</a:t>
            </a:r>
            <a:endParaRPr lang="en-US">
              <a:latin typeface="PT Mono"/>
            </a:endParaRPr>
          </a:p>
        </p:txBody>
      </p:sp>
      <p:sp>
        <p:nvSpPr>
          <p:cNvPr id="36" name="TextBox 5">
            <a:extLst>
              <a:ext uri="{FF2B5EF4-FFF2-40B4-BE49-F238E27FC236}">
                <a16:creationId xmlns:a16="http://schemas.microsoft.com/office/drawing/2014/main" id="{BEB2F6E7-3F2C-5AD8-B4F0-3607C08F0954}"/>
              </a:ext>
            </a:extLst>
          </p:cNvPr>
          <p:cNvSpPr txBox="1"/>
          <p:nvPr/>
        </p:nvSpPr>
        <p:spPr>
          <a:xfrm>
            <a:off x="3136011" y="2077073"/>
            <a:ext cx="4547580" cy="2247424"/>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tx1">
                    <a:lumMod val="50000"/>
                    <a:lumOff val="50000"/>
                  </a:schemeClr>
                </a:solidFill>
                <a:latin typeface="PT Mono"/>
              </a:rPr>
              <a:t>// project.jar</a:t>
            </a:r>
          </a:p>
          <a:p>
            <a:r>
              <a:rPr lang="en-US">
                <a:solidFill>
                  <a:schemeClr val="tx1">
                    <a:lumMod val="50000"/>
                    <a:lumOff val="50000"/>
                  </a:schemeClr>
                </a:solidFill>
                <a:latin typeface="PT Mono"/>
              </a:rPr>
              <a:t>// compiled from source</a:t>
            </a:r>
          </a:p>
          <a:p>
            <a:r>
              <a:rPr lang="en-US" err="1">
                <a:latin typeface="PT Mono"/>
              </a:rPr>
              <a:t>Foo.class</a:t>
            </a:r>
            <a:endParaRPr lang="en-US">
              <a:latin typeface="PT Mono"/>
            </a:endParaRPr>
          </a:p>
          <a:p>
            <a:r>
              <a:rPr lang="en-US" err="1">
                <a:latin typeface="PT Mono"/>
              </a:rPr>
              <a:t>Bar.class</a:t>
            </a:r>
            <a:endParaRPr lang="en-US">
              <a:latin typeface="PT Mono"/>
            </a:endParaRPr>
          </a:p>
          <a:p>
            <a:r>
              <a:rPr lang="en-US">
                <a:solidFill>
                  <a:schemeClr val="tx1">
                    <a:lumMod val="50000"/>
                    <a:lumOff val="50000"/>
                  </a:schemeClr>
                </a:solidFill>
                <a:latin typeface="PT Mono"/>
              </a:rPr>
              <a:t>// aggregated from dependency</a:t>
            </a:r>
          </a:p>
          <a:p>
            <a:r>
              <a:rPr lang="en-US" err="1">
                <a:latin typeface="PT Mono"/>
              </a:rPr>
              <a:t>Baz.class</a:t>
            </a:r>
            <a:endParaRPr lang="en-US">
              <a:latin typeface="PT Mono"/>
            </a:endParaRPr>
          </a:p>
          <a:p>
            <a:r>
              <a:rPr lang="en-US" err="1">
                <a:latin typeface="PT Mono"/>
              </a:rPr>
              <a:t>Qux.class</a:t>
            </a:r>
            <a:endParaRPr lang="en-US">
              <a:latin typeface="PT Mono"/>
            </a:endParaRPr>
          </a:p>
        </p:txBody>
      </p:sp>
      <p:cxnSp>
        <p:nvCxnSpPr>
          <p:cNvPr id="38" name="Straight Arrow Connector 37">
            <a:extLst>
              <a:ext uri="{FF2B5EF4-FFF2-40B4-BE49-F238E27FC236}">
                <a16:creationId xmlns:a16="http://schemas.microsoft.com/office/drawing/2014/main" id="{44C91464-2532-8FDA-C55B-3B865E42A7A7}"/>
              </a:ext>
            </a:extLst>
          </p:cNvPr>
          <p:cNvCxnSpPr>
            <a:cxnSpLocks/>
            <a:stCxn id="15" idx="3"/>
            <a:endCxn id="36" idx="1"/>
          </p:cNvCxnSpPr>
          <p:nvPr/>
        </p:nvCxnSpPr>
        <p:spPr>
          <a:xfrm flipV="1">
            <a:off x="2649081" y="3200785"/>
            <a:ext cx="48693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TextBox 5">
            <a:extLst>
              <a:ext uri="{FF2B5EF4-FFF2-40B4-BE49-F238E27FC236}">
                <a16:creationId xmlns:a16="http://schemas.microsoft.com/office/drawing/2014/main" id="{A504897F-97C5-E2BB-4AD0-13242DB44463}"/>
              </a:ext>
            </a:extLst>
          </p:cNvPr>
          <p:cNvSpPr txBox="1"/>
          <p:nvPr/>
        </p:nvSpPr>
        <p:spPr>
          <a:xfrm>
            <a:off x="8011715" y="2843240"/>
            <a:ext cx="3816279" cy="715089"/>
          </a:xfrm>
          <a:prstGeom prst="roundRect">
            <a:avLst/>
          </a:prstGeom>
          <a:solidFill>
            <a:schemeClr val="bg2"/>
          </a:solidFill>
          <a:ln>
            <a:solidFill>
              <a:srgbClr val="E86A58"/>
            </a:solidFill>
          </a:ln>
        </p:spPr>
        <p:txBody>
          <a:bodyPr wrap="square" lIns="91440" tIns="45720" rIns="91440" bIns="45720" rtlCol="0" anchor="t">
            <a:spAutoFit/>
          </a:bodyPr>
          <a:lstStyle/>
          <a:p>
            <a:r>
              <a:rPr lang="en-US">
                <a:latin typeface="PT Mono"/>
              </a:rPr>
              <a:t>$ java –jar project.jar</a:t>
            </a:r>
          </a:p>
          <a:p>
            <a:r>
              <a:rPr lang="en-US">
                <a:latin typeface="PT Mono"/>
              </a:rPr>
              <a:t>&gt; “See next slide </a:t>
            </a:r>
            <a:r>
              <a:rPr lang="en-US">
                <a:latin typeface="PT Mono"/>
                <a:sym typeface="Wingdings" panose="05000000000000000000" pitchFamily="2" charset="2"/>
              </a:rPr>
              <a:t></a:t>
            </a:r>
            <a:r>
              <a:rPr lang="en-US">
                <a:latin typeface="PT Mono"/>
              </a:rPr>
              <a:t>”</a:t>
            </a:r>
          </a:p>
        </p:txBody>
      </p:sp>
      <p:cxnSp>
        <p:nvCxnSpPr>
          <p:cNvPr id="45" name="Straight Arrow Connector 44">
            <a:extLst>
              <a:ext uri="{FF2B5EF4-FFF2-40B4-BE49-F238E27FC236}">
                <a16:creationId xmlns:a16="http://schemas.microsoft.com/office/drawing/2014/main" id="{8D1C7F78-DF82-8E9C-4B7F-41E022154D31}"/>
              </a:ext>
            </a:extLst>
          </p:cNvPr>
          <p:cNvCxnSpPr>
            <a:stCxn id="36" idx="3"/>
            <a:endCxn id="43" idx="1"/>
          </p:cNvCxnSpPr>
          <p:nvPr/>
        </p:nvCxnSpPr>
        <p:spPr>
          <a:xfrm>
            <a:off x="7683591" y="3200785"/>
            <a:ext cx="3281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07A49F17-DEA3-52A8-5733-43D9CB66AA91}"/>
              </a:ext>
            </a:extLst>
          </p:cNvPr>
          <p:cNvSpPr txBox="1"/>
          <p:nvPr/>
        </p:nvSpPr>
        <p:spPr>
          <a:xfrm>
            <a:off x="4037805" y="4450669"/>
            <a:ext cx="3078699" cy="646331"/>
          </a:xfrm>
          <a:prstGeom prst="rect">
            <a:avLst/>
          </a:prstGeom>
          <a:noFill/>
        </p:spPr>
        <p:txBody>
          <a:bodyPr wrap="square" lIns="91440" tIns="45720" rIns="91440" bIns="45720" rtlCol="0" anchor="t">
            <a:spAutoFit/>
          </a:bodyPr>
          <a:lstStyle/>
          <a:p>
            <a:r>
              <a:rPr lang="en-US"/>
              <a:t>Jar file is bunch of classfile bundled together.</a:t>
            </a:r>
            <a:endParaRPr lang="hi-IN"/>
          </a:p>
        </p:txBody>
      </p:sp>
    </p:spTree>
    <p:extLst>
      <p:ext uri="{BB962C8B-B14F-4D97-AF65-F5344CB8AC3E}">
        <p14:creationId xmlns:p14="http://schemas.microsoft.com/office/powerpoint/2010/main" val="128503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4" grpId="0" animBg="1"/>
      <p:bldP spid="35" grpId="0" animBg="1"/>
      <p:bldP spid="36" grpId="0" animBg="1"/>
      <p:bldP spid="43" grpId="0" animBg="1"/>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8381-87BE-C9D1-11A0-957FA05E167E}"/>
              </a:ext>
            </a:extLst>
          </p:cNvPr>
          <p:cNvSpPr>
            <a:spLocks noGrp="1"/>
          </p:cNvSpPr>
          <p:nvPr>
            <p:ph type="title"/>
          </p:nvPr>
        </p:nvSpPr>
        <p:spPr/>
        <p:txBody>
          <a:bodyPr/>
          <a:lstStyle/>
          <a:p>
            <a:r>
              <a:rPr lang="en-IN"/>
              <a:t>Intricacies of Java: Runtime</a:t>
            </a:r>
            <a:endParaRPr lang="hi-IN"/>
          </a:p>
        </p:txBody>
      </p:sp>
      <p:sp>
        <p:nvSpPr>
          <p:cNvPr id="4" name="Date Placeholder 3">
            <a:extLst>
              <a:ext uri="{FF2B5EF4-FFF2-40B4-BE49-F238E27FC236}">
                <a16:creationId xmlns:a16="http://schemas.microsoft.com/office/drawing/2014/main" id="{1C849795-3994-E489-47C1-11EB25E51C83}"/>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239265E0-822D-9F51-6C71-2296E3C41663}"/>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EF8BFC97-81FC-08FE-646D-E2B663FA27B9}"/>
              </a:ext>
            </a:extLst>
          </p:cNvPr>
          <p:cNvSpPr>
            <a:spLocks noGrp="1"/>
          </p:cNvSpPr>
          <p:nvPr>
            <p:ph type="sldNum" sz="quarter" idx="12"/>
          </p:nvPr>
        </p:nvSpPr>
        <p:spPr/>
        <p:txBody>
          <a:bodyPr/>
          <a:lstStyle/>
          <a:p>
            <a:fld id="{B716C8F4-20CD-364A-8A8E-DE130115B178}" type="slidenum">
              <a:rPr lang="sv-SE" smtClean="0"/>
              <a:t>7</a:t>
            </a:fld>
            <a:endParaRPr lang="sv-SE"/>
          </a:p>
        </p:txBody>
      </p:sp>
      <p:sp>
        <p:nvSpPr>
          <p:cNvPr id="7" name="TextBox 5">
            <a:extLst>
              <a:ext uri="{FF2B5EF4-FFF2-40B4-BE49-F238E27FC236}">
                <a16:creationId xmlns:a16="http://schemas.microsoft.com/office/drawing/2014/main" id="{443CDF30-D630-FA1E-F57B-B346AA8BE45A}"/>
              </a:ext>
            </a:extLst>
          </p:cNvPr>
          <p:cNvSpPr txBox="1"/>
          <p:nvPr/>
        </p:nvSpPr>
        <p:spPr>
          <a:xfrm>
            <a:off x="1971675" y="2798308"/>
            <a:ext cx="2324075" cy="2531566"/>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 </a:t>
            </a:r>
            <a:r>
              <a:rPr lang="en-US" err="1">
                <a:solidFill>
                  <a:schemeClr val="bg1">
                    <a:lumMod val="65000"/>
                  </a:schemeClr>
                </a:solidFill>
                <a:latin typeface="PT Mono"/>
              </a:rPr>
              <a:t>Qux.class</a:t>
            </a:r>
            <a:endParaRPr lang="en-US">
              <a:solidFill>
                <a:schemeClr val="bg1">
                  <a:lumMod val="65000"/>
                </a:schemeClr>
              </a:solidFill>
              <a:latin typeface="PT Mono"/>
            </a:endParaRPr>
          </a:p>
          <a:p>
            <a:r>
              <a:rPr lang="en-US">
                <a:latin typeface="PT Mono"/>
              </a:rPr>
              <a:t>return</a:t>
            </a:r>
            <a:endParaRPr lang="en-US">
              <a:solidFill>
                <a:schemeClr val="bg1">
                  <a:lumMod val="65000"/>
                </a:schemeClr>
              </a:solidFill>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Bar.class</a:t>
            </a:r>
            <a:endParaRPr lang="en-US">
              <a:solidFill>
                <a:schemeClr val="bg1">
                  <a:lumMod val="65000"/>
                </a:schemeClr>
              </a:solidFill>
              <a:latin typeface="PT Mono"/>
            </a:endParaRPr>
          </a:p>
          <a:p>
            <a:r>
              <a:rPr lang="en-US" err="1">
                <a:latin typeface="PT Mono"/>
              </a:rPr>
              <a:t>ldc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Foo.class</a:t>
            </a:r>
            <a:endParaRPr lang="en-US">
              <a:solidFill>
                <a:schemeClr val="bg1">
                  <a:lumMod val="65000"/>
                </a:schemeClr>
              </a:solidFill>
              <a:latin typeface="PT Mono"/>
            </a:endParaRPr>
          </a:p>
          <a:p>
            <a:r>
              <a:rPr lang="en-US" err="1">
                <a:latin typeface="PT Mono"/>
              </a:rPr>
              <a:t>getstatic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Baz.class</a:t>
            </a:r>
            <a:endParaRPr lang="en-US">
              <a:solidFill>
                <a:schemeClr val="bg1">
                  <a:lumMod val="65000"/>
                </a:schemeClr>
              </a:solidFill>
              <a:latin typeface="PT Mono"/>
            </a:endParaRPr>
          </a:p>
          <a:p>
            <a:r>
              <a:rPr lang="en-US" err="1">
                <a:latin typeface="PT Mono"/>
              </a:rPr>
              <a:t>invokevirtual</a:t>
            </a:r>
            <a:endParaRPr lang="en-US">
              <a:latin typeface="PT Mono"/>
            </a:endParaRPr>
          </a:p>
        </p:txBody>
      </p:sp>
      <p:sp>
        <p:nvSpPr>
          <p:cNvPr id="8" name="Rectangle: Rounded Corners 7">
            <a:extLst>
              <a:ext uri="{FF2B5EF4-FFF2-40B4-BE49-F238E27FC236}">
                <a16:creationId xmlns:a16="http://schemas.microsoft.com/office/drawing/2014/main" id="{9FFB867E-FEC2-C0D8-7C51-84E40C811152}"/>
              </a:ext>
            </a:extLst>
          </p:cNvPr>
          <p:cNvSpPr/>
          <p:nvPr/>
        </p:nvSpPr>
        <p:spPr>
          <a:xfrm>
            <a:off x="1184275" y="1470295"/>
            <a:ext cx="1574800"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Java Virtual Machine</a:t>
            </a:r>
            <a:endParaRPr lang="hi-IN">
              <a:solidFill>
                <a:schemeClr val="tx1"/>
              </a:solidFill>
            </a:endParaRPr>
          </a:p>
        </p:txBody>
      </p:sp>
      <p:pic>
        <p:nvPicPr>
          <p:cNvPr id="10" name="Picture 9">
            <a:extLst>
              <a:ext uri="{FF2B5EF4-FFF2-40B4-BE49-F238E27FC236}">
                <a16:creationId xmlns:a16="http://schemas.microsoft.com/office/drawing/2014/main" id="{398E84C5-CF30-424F-4591-CEF062504CEA}"/>
              </a:ext>
            </a:extLst>
          </p:cNvPr>
          <p:cNvPicPr>
            <a:picLocks noChangeAspect="1"/>
          </p:cNvPicPr>
          <p:nvPr/>
        </p:nvPicPr>
        <p:blipFill>
          <a:blip r:embed="rId3"/>
          <a:stretch>
            <a:fillRect/>
          </a:stretch>
        </p:blipFill>
        <p:spPr>
          <a:xfrm>
            <a:off x="209773" y="2403448"/>
            <a:ext cx="1078312" cy="1078312"/>
          </a:xfrm>
          <a:prstGeom prst="rect">
            <a:avLst/>
          </a:prstGeom>
        </p:spPr>
      </p:pic>
      <p:sp>
        <p:nvSpPr>
          <p:cNvPr id="11" name="TextBox 5">
            <a:extLst>
              <a:ext uri="{FF2B5EF4-FFF2-40B4-BE49-F238E27FC236}">
                <a16:creationId xmlns:a16="http://schemas.microsoft.com/office/drawing/2014/main" id="{5556AA4D-CF5F-189A-016C-52011F83F3B0}"/>
              </a:ext>
            </a:extLst>
          </p:cNvPr>
          <p:cNvSpPr txBox="1"/>
          <p:nvPr/>
        </p:nvSpPr>
        <p:spPr>
          <a:xfrm>
            <a:off x="4481121" y="2811438"/>
            <a:ext cx="2324075" cy="2531566"/>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 </a:t>
            </a:r>
            <a:r>
              <a:rPr lang="en-US" err="1">
                <a:solidFill>
                  <a:schemeClr val="bg1">
                    <a:lumMod val="65000"/>
                  </a:schemeClr>
                </a:solidFill>
                <a:latin typeface="PT Mono"/>
              </a:rPr>
              <a:t>Foo.class</a:t>
            </a:r>
            <a:endParaRPr lang="en-US">
              <a:solidFill>
                <a:schemeClr val="bg1">
                  <a:lumMod val="65000"/>
                </a:schemeClr>
              </a:solidFill>
              <a:latin typeface="PT Mono"/>
            </a:endParaRPr>
          </a:p>
          <a:p>
            <a:r>
              <a:rPr lang="en-US" err="1">
                <a:latin typeface="PT Mono"/>
              </a:rPr>
              <a:t>getstatic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Bar.class</a:t>
            </a:r>
            <a:endParaRPr lang="en-US">
              <a:solidFill>
                <a:schemeClr val="bg1">
                  <a:lumMod val="65000"/>
                </a:schemeClr>
              </a:solidFill>
              <a:latin typeface="PT Mono"/>
            </a:endParaRPr>
          </a:p>
          <a:p>
            <a:r>
              <a:rPr lang="en-US" err="1">
                <a:latin typeface="PT Mono"/>
              </a:rPr>
              <a:t>Ldc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Baz.class</a:t>
            </a:r>
            <a:endParaRPr lang="en-US">
              <a:solidFill>
                <a:schemeClr val="bg1">
                  <a:lumMod val="65000"/>
                </a:schemeClr>
              </a:solidFill>
              <a:latin typeface="PT Mono"/>
            </a:endParaRPr>
          </a:p>
          <a:p>
            <a:r>
              <a:rPr lang="en-US" err="1">
                <a:latin typeface="PT Mono"/>
              </a:rPr>
              <a:t>invokevirtual</a:t>
            </a:r>
            <a:endParaRPr lang="en-US">
              <a:solidFill>
                <a:schemeClr val="bg1">
                  <a:lumMod val="65000"/>
                </a:schemeClr>
              </a:solidFill>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Qux.class</a:t>
            </a:r>
            <a:endParaRPr lang="en-US">
              <a:solidFill>
                <a:schemeClr val="bg1">
                  <a:lumMod val="65000"/>
                </a:schemeClr>
              </a:solidFill>
              <a:latin typeface="PT Mono"/>
            </a:endParaRPr>
          </a:p>
          <a:p>
            <a:r>
              <a:rPr lang="en-US">
                <a:latin typeface="PT Mono"/>
              </a:rPr>
              <a:t>return</a:t>
            </a:r>
            <a:endParaRPr lang="en-US">
              <a:solidFill>
                <a:schemeClr val="bg1">
                  <a:lumMod val="65000"/>
                </a:schemeClr>
              </a:solidFill>
              <a:latin typeface="PT Mono"/>
            </a:endParaRPr>
          </a:p>
        </p:txBody>
      </p:sp>
      <p:sp>
        <p:nvSpPr>
          <p:cNvPr id="12" name="TextBox 5">
            <a:extLst>
              <a:ext uri="{FF2B5EF4-FFF2-40B4-BE49-F238E27FC236}">
                <a16:creationId xmlns:a16="http://schemas.microsoft.com/office/drawing/2014/main" id="{9E1E8BF6-918B-9B9E-1FF2-EDADF6234468}"/>
              </a:ext>
            </a:extLst>
          </p:cNvPr>
          <p:cNvSpPr txBox="1"/>
          <p:nvPr/>
        </p:nvSpPr>
        <p:spPr>
          <a:xfrm>
            <a:off x="6992718" y="2833852"/>
            <a:ext cx="2324075" cy="2531566"/>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1010101010101011010101010101010101101010101010101010110101010010001010101010101010101010101010101011010101010110</a:t>
            </a:r>
            <a:endParaRPr lang="en-US">
              <a:latin typeface="PT Mono"/>
            </a:endParaRPr>
          </a:p>
        </p:txBody>
      </p:sp>
      <p:sp>
        <p:nvSpPr>
          <p:cNvPr id="13" name="TextBox 5">
            <a:extLst>
              <a:ext uri="{FF2B5EF4-FFF2-40B4-BE49-F238E27FC236}">
                <a16:creationId xmlns:a16="http://schemas.microsoft.com/office/drawing/2014/main" id="{C2846489-3D6F-E7D3-69F0-2F0CC07DFA37}"/>
              </a:ext>
            </a:extLst>
          </p:cNvPr>
          <p:cNvSpPr txBox="1"/>
          <p:nvPr/>
        </p:nvSpPr>
        <p:spPr>
          <a:xfrm>
            <a:off x="9405942" y="1408313"/>
            <a:ext cx="2324075" cy="715089"/>
          </a:xfrm>
          <a:prstGeom prst="roundRect">
            <a:avLst/>
          </a:prstGeom>
          <a:solidFill>
            <a:schemeClr val="tx1"/>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&gt; So much for hello world </a:t>
            </a:r>
            <a:r>
              <a:rPr lang="en-US">
                <a:solidFill>
                  <a:schemeClr val="bg1">
                    <a:lumMod val="65000"/>
                  </a:schemeClr>
                </a:solidFill>
                <a:latin typeface="PT Mono"/>
                <a:sym typeface="Wingdings" panose="05000000000000000000" pitchFamily="2" charset="2"/>
              </a:rPr>
              <a:t>:/</a:t>
            </a:r>
            <a:endParaRPr lang="en-US">
              <a:latin typeface="PT Mono"/>
            </a:endParaRPr>
          </a:p>
        </p:txBody>
      </p:sp>
      <p:sp>
        <p:nvSpPr>
          <p:cNvPr id="14" name="Rectangle 13">
            <a:extLst>
              <a:ext uri="{FF2B5EF4-FFF2-40B4-BE49-F238E27FC236}">
                <a16:creationId xmlns:a16="http://schemas.microsoft.com/office/drawing/2014/main" id="{B47EB2D3-1F1D-06D0-C38E-DD69B67B9C30}"/>
              </a:ext>
            </a:extLst>
          </p:cNvPr>
          <p:cNvSpPr/>
          <p:nvPr/>
        </p:nvSpPr>
        <p:spPr>
          <a:xfrm>
            <a:off x="1716967" y="2344479"/>
            <a:ext cx="7821738" cy="3510312"/>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a:p>
        </p:txBody>
      </p:sp>
      <p:cxnSp>
        <p:nvCxnSpPr>
          <p:cNvPr id="16" name="Straight Arrow Connector 15">
            <a:extLst>
              <a:ext uri="{FF2B5EF4-FFF2-40B4-BE49-F238E27FC236}">
                <a16:creationId xmlns:a16="http://schemas.microsoft.com/office/drawing/2014/main" id="{3D719FC2-D96A-2C00-308C-0D8F1B550183}"/>
              </a:ext>
            </a:extLst>
          </p:cNvPr>
          <p:cNvCxnSpPr>
            <a:stCxn id="10" idx="0"/>
            <a:endCxn id="8" idx="2"/>
          </p:cNvCxnSpPr>
          <p:nvPr/>
        </p:nvCxnSpPr>
        <p:spPr>
          <a:xfrm flipV="1">
            <a:off x="748929" y="2061422"/>
            <a:ext cx="1222746" cy="34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5675605-4D17-C7E1-1FB9-D502C7E2F471}"/>
              </a:ext>
            </a:extLst>
          </p:cNvPr>
          <p:cNvCxnSpPr>
            <a:stCxn id="8" idx="2"/>
            <a:endCxn id="14" idx="0"/>
          </p:cNvCxnSpPr>
          <p:nvPr/>
        </p:nvCxnSpPr>
        <p:spPr>
          <a:xfrm>
            <a:off x="1971675" y="2061422"/>
            <a:ext cx="3656161" cy="2830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F9BD554A-B907-6342-86E9-71D06F266E8E}"/>
              </a:ext>
            </a:extLst>
          </p:cNvPr>
          <p:cNvCxnSpPr>
            <a:stCxn id="14" idx="3"/>
            <a:endCxn id="13" idx="2"/>
          </p:cNvCxnSpPr>
          <p:nvPr/>
        </p:nvCxnSpPr>
        <p:spPr>
          <a:xfrm flipV="1">
            <a:off x="9538705" y="2123402"/>
            <a:ext cx="1029275" cy="1976233"/>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7188C68-9EB0-5DB7-B998-61F1217193D5}"/>
              </a:ext>
            </a:extLst>
          </p:cNvPr>
          <p:cNvSpPr txBox="1"/>
          <p:nvPr/>
        </p:nvSpPr>
        <p:spPr>
          <a:xfrm>
            <a:off x="2489032" y="2441996"/>
            <a:ext cx="1243321" cy="369332"/>
          </a:xfrm>
          <a:prstGeom prst="rect">
            <a:avLst/>
          </a:prstGeom>
          <a:noFill/>
        </p:spPr>
        <p:txBody>
          <a:bodyPr wrap="square" rtlCol="0">
            <a:spAutoFit/>
          </a:bodyPr>
          <a:lstStyle/>
          <a:p>
            <a:pPr algn="ctr"/>
            <a:r>
              <a:rPr lang="en-US"/>
              <a:t>Loading</a:t>
            </a:r>
            <a:endParaRPr lang="hi-IN"/>
          </a:p>
        </p:txBody>
      </p:sp>
      <p:sp>
        <p:nvSpPr>
          <p:cNvPr id="22" name="TextBox 21">
            <a:extLst>
              <a:ext uri="{FF2B5EF4-FFF2-40B4-BE49-F238E27FC236}">
                <a16:creationId xmlns:a16="http://schemas.microsoft.com/office/drawing/2014/main" id="{B0939EBC-BA40-E334-C332-478141B70C85}"/>
              </a:ext>
            </a:extLst>
          </p:cNvPr>
          <p:cNvSpPr txBox="1"/>
          <p:nvPr/>
        </p:nvSpPr>
        <p:spPr>
          <a:xfrm>
            <a:off x="5021497" y="2428976"/>
            <a:ext cx="1243321" cy="369332"/>
          </a:xfrm>
          <a:prstGeom prst="rect">
            <a:avLst/>
          </a:prstGeom>
          <a:noFill/>
        </p:spPr>
        <p:txBody>
          <a:bodyPr wrap="square" rtlCol="0">
            <a:spAutoFit/>
          </a:bodyPr>
          <a:lstStyle/>
          <a:p>
            <a:pPr algn="ctr"/>
            <a:r>
              <a:rPr lang="en-US"/>
              <a:t>Linking</a:t>
            </a:r>
            <a:endParaRPr lang="hi-IN"/>
          </a:p>
        </p:txBody>
      </p:sp>
      <p:sp>
        <p:nvSpPr>
          <p:cNvPr id="23" name="TextBox 22">
            <a:extLst>
              <a:ext uri="{FF2B5EF4-FFF2-40B4-BE49-F238E27FC236}">
                <a16:creationId xmlns:a16="http://schemas.microsoft.com/office/drawing/2014/main" id="{01D563DE-0D9B-7E0C-F82C-373B02CB6E12}"/>
              </a:ext>
            </a:extLst>
          </p:cNvPr>
          <p:cNvSpPr txBox="1"/>
          <p:nvPr/>
        </p:nvSpPr>
        <p:spPr>
          <a:xfrm>
            <a:off x="7428951" y="2441996"/>
            <a:ext cx="1637272" cy="369332"/>
          </a:xfrm>
          <a:prstGeom prst="rect">
            <a:avLst/>
          </a:prstGeom>
          <a:noFill/>
        </p:spPr>
        <p:txBody>
          <a:bodyPr wrap="square" rtlCol="0">
            <a:spAutoFit/>
          </a:bodyPr>
          <a:lstStyle/>
          <a:p>
            <a:pPr algn="ctr"/>
            <a:r>
              <a:rPr lang="en-US"/>
              <a:t>Initialization</a:t>
            </a:r>
            <a:endParaRPr lang="hi-IN"/>
          </a:p>
        </p:txBody>
      </p:sp>
      <p:sp>
        <p:nvSpPr>
          <p:cNvPr id="24" name="TextBox 23">
            <a:extLst>
              <a:ext uri="{FF2B5EF4-FFF2-40B4-BE49-F238E27FC236}">
                <a16:creationId xmlns:a16="http://schemas.microsoft.com/office/drawing/2014/main" id="{0EEA7F98-013B-90A4-944A-728EC613C11C}"/>
              </a:ext>
            </a:extLst>
          </p:cNvPr>
          <p:cNvSpPr txBox="1"/>
          <p:nvPr/>
        </p:nvSpPr>
        <p:spPr>
          <a:xfrm>
            <a:off x="6264818" y="1034329"/>
            <a:ext cx="2255185" cy="1200329"/>
          </a:xfrm>
          <a:prstGeom prst="rect">
            <a:avLst/>
          </a:prstGeom>
          <a:noFill/>
        </p:spPr>
        <p:txBody>
          <a:bodyPr wrap="square" lIns="91440" tIns="45720" rIns="91440" bIns="45720" rtlCol="0" anchor="t">
            <a:spAutoFit/>
          </a:bodyPr>
          <a:lstStyle/>
          <a:p>
            <a:pPr algn="ctr"/>
            <a:r>
              <a:rPr lang="en-US"/>
              <a:t>We, java lovers, just call the entire process </a:t>
            </a:r>
            <a:r>
              <a:rPr lang="en-US" b="1"/>
              <a:t>classloading</a:t>
            </a:r>
            <a:r>
              <a:rPr lang="en-US"/>
              <a:t>.</a:t>
            </a:r>
            <a:endParaRPr lang="hi-IN" b="1"/>
          </a:p>
        </p:txBody>
      </p:sp>
      <p:sp>
        <p:nvSpPr>
          <p:cNvPr id="25" name="TextBox 24">
            <a:extLst>
              <a:ext uri="{FF2B5EF4-FFF2-40B4-BE49-F238E27FC236}">
                <a16:creationId xmlns:a16="http://schemas.microsoft.com/office/drawing/2014/main" id="{E80DE984-9499-F5DA-AD3C-526DC11EA04E}"/>
              </a:ext>
            </a:extLst>
          </p:cNvPr>
          <p:cNvSpPr txBox="1"/>
          <p:nvPr/>
        </p:nvSpPr>
        <p:spPr>
          <a:xfrm>
            <a:off x="594774" y="6110694"/>
            <a:ext cx="9973206" cy="276999"/>
          </a:xfrm>
          <a:prstGeom prst="rect">
            <a:avLst/>
          </a:prstGeom>
          <a:noFill/>
        </p:spPr>
        <p:txBody>
          <a:bodyPr wrap="square">
            <a:spAutoFit/>
          </a:bodyPr>
          <a:lstStyle/>
          <a:p>
            <a:r>
              <a:rPr lang="en-GB" sz="1200" b="0" i="0" u="none" strike="noStrike">
                <a:solidFill>
                  <a:schemeClr val="tx1">
                    <a:lumMod val="85000"/>
                    <a:lumOff val="15000"/>
                  </a:schemeClr>
                </a:solidFill>
                <a:effectLst/>
              </a:rPr>
              <a:t>[6] Oracle, </a:t>
            </a:r>
            <a:r>
              <a:rPr lang="en-US" sz="1200">
                <a:hlinkClick r:id="rId4"/>
              </a:rPr>
              <a:t>Chapter 5. Loading, Linking, and Initializing (oracle.com)</a:t>
            </a:r>
            <a:r>
              <a:rPr lang="en-US" sz="1200"/>
              <a:t>, 2023, https://docs.oracle.com/javase/specs/jvms/se21/html/jvms-5.html</a:t>
            </a:r>
            <a:endParaRPr lang="en-GB" sz="1200" b="1" i="0" u="none" strike="noStrike">
              <a:solidFill>
                <a:schemeClr val="tx1">
                  <a:lumMod val="85000"/>
                  <a:lumOff val="15000"/>
                </a:schemeClr>
              </a:solidFill>
              <a:effectLst/>
            </a:endParaRPr>
          </a:p>
        </p:txBody>
      </p:sp>
      <p:sp>
        <p:nvSpPr>
          <p:cNvPr id="26" name="TextBox 25">
            <a:extLst>
              <a:ext uri="{FF2B5EF4-FFF2-40B4-BE49-F238E27FC236}">
                <a16:creationId xmlns:a16="http://schemas.microsoft.com/office/drawing/2014/main" id="{17A1E8DF-6B71-5734-2BD0-15ED792FB829}"/>
              </a:ext>
            </a:extLst>
          </p:cNvPr>
          <p:cNvSpPr txBox="1"/>
          <p:nvPr/>
        </p:nvSpPr>
        <p:spPr>
          <a:xfrm>
            <a:off x="1698938" y="2450110"/>
            <a:ext cx="501226" cy="369332"/>
          </a:xfrm>
          <a:prstGeom prst="rect">
            <a:avLst/>
          </a:prstGeom>
          <a:noFill/>
        </p:spPr>
        <p:txBody>
          <a:bodyPr wrap="square" rtlCol="0" anchor="ctr">
            <a:spAutoFit/>
          </a:bodyPr>
          <a:lstStyle/>
          <a:p>
            <a:pPr algn="ctr"/>
            <a:r>
              <a:rPr lang="en-IN"/>
              <a:t>[6]</a:t>
            </a:r>
            <a:endParaRPr lang="hi-IN"/>
          </a:p>
        </p:txBody>
      </p:sp>
      <p:sp>
        <p:nvSpPr>
          <p:cNvPr id="28" name="TextBox 27">
            <a:extLst>
              <a:ext uri="{FF2B5EF4-FFF2-40B4-BE49-F238E27FC236}">
                <a16:creationId xmlns:a16="http://schemas.microsoft.com/office/drawing/2014/main" id="{F8162379-A52A-5D4B-BE3D-B9AB8F2703ED}"/>
              </a:ext>
            </a:extLst>
          </p:cNvPr>
          <p:cNvSpPr txBox="1"/>
          <p:nvPr/>
        </p:nvSpPr>
        <p:spPr>
          <a:xfrm>
            <a:off x="127268" y="3481760"/>
            <a:ext cx="1243321" cy="646331"/>
          </a:xfrm>
          <a:prstGeom prst="rect">
            <a:avLst/>
          </a:prstGeom>
          <a:noFill/>
        </p:spPr>
        <p:txBody>
          <a:bodyPr wrap="square" rtlCol="0">
            <a:spAutoFit/>
          </a:bodyPr>
          <a:lstStyle/>
          <a:p>
            <a:pPr algn="ctr"/>
            <a:r>
              <a:rPr lang="en-US"/>
              <a:t>Jar from registry.</a:t>
            </a:r>
            <a:endParaRPr lang="hi-IN"/>
          </a:p>
        </p:txBody>
      </p:sp>
      <p:sp>
        <p:nvSpPr>
          <p:cNvPr id="3" name="textruta 2">
            <a:extLst>
              <a:ext uri="{FF2B5EF4-FFF2-40B4-BE49-F238E27FC236}">
                <a16:creationId xmlns:a16="http://schemas.microsoft.com/office/drawing/2014/main" id="{0DF35A2C-07A2-BF81-A399-BCD2C36B943C}"/>
              </a:ext>
            </a:extLst>
          </p:cNvPr>
          <p:cNvSpPr txBox="1"/>
          <p:nvPr/>
        </p:nvSpPr>
        <p:spPr>
          <a:xfrm>
            <a:off x="2156442" y="5324713"/>
            <a:ext cx="1954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t>Gets binary represenation</a:t>
            </a:r>
          </a:p>
        </p:txBody>
      </p:sp>
      <p:sp>
        <p:nvSpPr>
          <p:cNvPr id="9" name="textruta 2">
            <a:extLst>
              <a:ext uri="{FF2B5EF4-FFF2-40B4-BE49-F238E27FC236}">
                <a16:creationId xmlns:a16="http://schemas.microsoft.com/office/drawing/2014/main" id="{3ED37443-8027-59CD-D6A0-8E174B8349CD}"/>
              </a:ext>
            </a:extLst>
          </p:cNvPr>
          <p:cNvSpPr txBox="1"/>
          <p:nvPr/>
        </p:nvSpPr>
        <p:spPr>
          <a:xfrm>
            <a:off x="4735225" y="5321070"/>
            <a:ext cx="1954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t>Combines into runtime state</a:t>
            </a:r>
          </a:p>
        </p:txBody>
      </p:sp>
      <p:sp>
        <p:nvSpPr>
          <p:cNvPr id="15" name="textruta 2">
            <a:extLst>
              <a:ext uri="{FF2B5EF4-FFF2-40B4-BE49-F238E27FC236}">
                <a16:creationId xmlns:a16="http://schemas.microsoft.com/office/drawing/2014/main" id="{15B88CAD-3287-F009-54B7-EA738F9FD9FC}"/>
              </a:ext>
            </a:extLst>
          </p:cNvPr>
          <p:cNvSpPr txBox="1"/>
          <p:nvPr/>
        </p:nvSpPr>
        <p:spPr>
          <a:xfrm>
            <a:off x="7267856" y="5281195"/>
            <a:ext cx="19545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a:t>Ready for execution!</a:t>
            </a:r>
          </a:p>
        </p:txBody>
      </p:sp>
    </p:spTree>
    <p:extLst>
      <p:ext uri="{BB962C8B-B14F-4D97-AF65-F5344CB8AC3E}">
        <p14:creationId xmlns:p14="http://schemas.microsoft.com/office/powerpoint/2010/main" val="251822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0F00-1F2B-636F-7D49-B6E4C86E8739}"/>
              </a:ext>
            </a:extLst>
          </p:cNvPr>
          <p:cNvSpPr>
            <a:spLocks noGrp="1"/>
          </p:cNvSpPr>
          <p:nvPr>
            <p:ph type="title"/>
          </p:nvPr>
        </p:nvSpPr>
        <p:spPr/>
        <p:txBody>
          <a:bodyPr/>
          <a:lstStyle/>
          <a:p>
            <a:r>
              <a:rPr lang="en-IN"/>
              <a:t>How is Software Supply Chain Attack relevant?</a:t>
            </a:r>
            <a:endParaRPr lang="hi-IN"/>
          </a:p>
        </p:txBody>
      </p:sp>
      <p:sp>
        <p:nvSpPr>
          <p:cNvPr id="4" name="Date Placeholder 3">
            <a:extLst>
              <a:ext uri="{FF2B5EF4-FFF2-40B4-BE49-F238E27FC236}">
                <a16:creationId xmlns:a16="http://schemas.microsoft.com/office/drawing/2014/main" id="{31EC6319-DE10-9501-E4CD-C064F2923C42}"/>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45F6B54A-7559-C022-3B25-344BDEE6BAAC}"/>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B2691EBC-6470-9498-F979-5DD2C22E7FC8}"/>
              </a:ext>
            </a:extLst>
          </p:cNvPr>
          <p:cNvSpPr>
            <a:spLocks noGrp="1"/>
          </p:cNvSpPr>
          <p:nvPr>
            <p:ph type="sldNum" sz="quarter" idx="12"/>
          </p:nvPr>
        </p:nvSpPr>
        <p:spPr/>
        <p:txBody>
          <a:bodyPr/>
          <a:lstStyle/>
          <a:p>
            <a:fld id="{B716C8F4-20CD-364A-8A8E-DE130115B178}" type="slidenum">
              <a:rPr lang="sv-SE" smtClean="0"/>
              <a:t>8</a:t>
            </a:fld>
            <a:endParaRPr lang="sv-SE"/>
          </a:p>
        </p:txBody>
      </p:sp>
      <p:grpSp>
        <p:nvGrpSpPr>
          <p:cNvPr id="44" name="Group 43">
            <a:extLst>
              <a:ext uri="{FF2B5EF4-FFF2-40B4-BE49-F238E27FC236}">
                <a16:creationId xmlns:a16="http://schemas.microsoft.com/office/drawing/2014/main" id="{A9F9ED0E-53B9-C9D5-AB80-74B5E4E4DB63}"/>
              </a:ext>
            </a:extLst>
          </p:cNvPr>
          <p:cNvGrpSpPr/>
          <p:nvPr/>
        </p:nvGrpSpPr>
        <p:grpSpPr>
          <a:xfrm>
            <a:off x="213417" y="1545019"/>
            <a:ext cx="1774734" cy="591127"/>
            <a:chOff x="213417" y="1545019"/>
            <a:chExt cx="1774734" cy="591127"/>
          </a:xfrm>
        </p:grpSpPr>
        <p:sp>
          <p:nvSpPr>
            <p:cNvPr id="7" name="Rectangle: Rounded Corners 6">
              <a:extLst>
                <a:ext uri="{FF2B5EF4-FFF2-40B4-BE49-F238E27FC236}">
                  <a16:creationId xmlns:a16="http://schemas.microsoft.com/office/drawing/2014/main" id="{5F8BAC47-6901-D6EF-0ACF-C193C51689C1}"/>
                </a:ext>
              </a:extLst>
            </p:cNvPr>
            <p:cNvSpPr/>
            <p:nvPr/>
          </p:nvSpPr>
          <p:spPr>
            <a:xfrm>
              <a:off x="213417" y="1545019"/>
              <a:ext cx="177473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Source</a:t>
              </a:r>
              <a:endParaRPr lang="hi-IN">
                <a:solidFill>
                  <a:schemeClr val="tx1"/>
                </a:solidFill>
              </a:endParaRPr>
            </a:p>
          </p:txBody>
        </p:sp>
        <p:pic>
          <p:nvPicPr>
            <p:cNvPr id="9" name="Bildobjekt 15" descr="En bild som visar svart, mörker&#10;&#10;Automatiskt genererad beskrivning">
              <a:extLst>
                <a:ext uri="{FF2B5EF4-FFF2-40B4-BE49-F238E27FC236}">
                  <a16:creationId xmlns:a16="http://schemas.microsoft.com/office/drawing/2014/main" id="{E84BF8AC-0C35-5851-FF59-0C13F4290B8B}"/>
                </a:ext>
              </a:extLst>
            </p:cNvPr>
            <p:cNvPicPr>
              <a:picLocks noChangeAspect="1"/>
            </p:cNvPicPr>
            <p:nvPr/>
          </p:nvPicPr>
          <p:blipFill>
            <a:blip r:embed="rId3"/>
            <a:stretch>
              <a:fillRect/>
            </a:stretch>
          </p:blipFill>
          <p:spPr>
            <a:xfrm>
              <a:off x="1459432" y="1714997"/>
              <a:ext cx="251169" cy="251169"/>
            </a:xfrm>
            <a:prstGeom prst="rect">
              <a:avLst/>
            </a:prstGeom>
          </p:spPr>
        </p:pic>
      </p:grpSp>
      <p:grpSp>
        <p:nvGrpSpPr>
          <p:cNvPr id="45" name="Group 44">
            <a:extLst>
              <a:ext uri="{FF2B5EF4-FFF2-40B4-BE49-F238E27FC236}">
                <a16:creationId xmlns:a16="http://schemas.microsoft.com/office/drawing/2014/main" id="{5DC3F334-BCAF-138B-4033-39F90BC0013E}"/>
              </a:ext>
            </a:extLst>
          </p:cNvPr>
          <p:cNvGrpSpPr/>
          <p:nvPr/>
        </p:nvGrpSpPr>
        <p:grpSpPr>
          <a:xfrm>
            <a:off x="213417" y="3577509"/>
            <a:ext cx="1782555" cy="591127"/>
            <a:chOff x="213417" y="3577509"/>
            <a:chExt cx="1782555" cy="591127"/>
          </a:xfrm>
        </p:grpSpPr>
        <p:sp>
          <p:nvSpPr>
            <p:cNvPr id="8" name="Rectangle: Rounded Corners 7">
              <a:extLst>
                <a:ext uri="{FF2B5EF4-FFF2-40B4-BE49-F238E27FC236}">
                  <a16:creationId xmlns:a16="http://schemas.microsoft.com/office/drawing/2014/main" id="{03661DC8-329D-0181-6283-5954A98E06AA}"/>
                </a:ext>
              </a:extLst>
            </p:cNvPr>
            <p:cNvSpPr/>
            <p:nvPr/>
          </p:nvSpPr>
          <p:spPr>
            <a:xfrm>
              <a:off x="213417" y="3577509"/>
              <a:ext cx="177473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Dependency</a:t>
              </a:r>
              <a:endParaRPr lang="hi-IN">
                <a:solidFill>
                  <a:schemeClr val="tx1"/>
                </a:solidFill>
              </a:endParaRPr>
            </a:p>
          </p:txBody>
        </p:sp>
        <p:pic>
          <p:nvPicPr>
            <p:cNvPr id="10" name="Bildobjekt 16">
              <a:extLst>
                <a:ext uri="{FF2B5EF4-FFF2-40B4-BE49-F238E27FC236}">
                  <a16:creationId xmlns:a16="http://schemas.microsoft.com/office/drawing/2014/main" id="{D25B84D1-0CDB-A11E-70F3-55E40FE6FADE}"/>
                </a:ext>
              </a:extLst>
            </p:cNvPr>
            <p:cNvPicPr>
              <a:picLocks noChangeAspect="1"/>
            </p:cNvPicPr>
            <p:nvPr/>
          </p:nvPicPr>
          <p:blipFill>
            <a:blip r:embed="rId4"/>
            <a:stretch>
              <a:fillRect/>
            </a:stretch>
          </p:blipFill>
          <p:spPr>
            <a:xfrm>
              <a:off x="1676453" y="3718473"/>
              <a:ext cx="319519" cy="309198"/>
            </a:xfrm>
            <a:prstGeom prst="rect">
              <a:avLst/>
            </a:prstGeom>
          </p:spPr>
        </p:pic>
      </p:grpSp>
      <p:sp>
        <p:nvSpPr>
          <p:cNvPr id="13" name="TextBox 5">
            <a:extLst>
              <a:ext uri="{FF2B5EF4-FFF2-40B4-BE49-F238E27FC236}">
                <a16:creationId xmlns:a16="http://schemas.microsoft.com/office/drawing/2014/main" id="{2907EF33-7702-2F7C-92F2-77E32F298C09}"/>
              </a:ext>
            </a:extLst>
          </p:cNvPr>
          <p:cNvSpPr txBox="1"/>
          <p:nvPr/>
        </p:nvSpPr>
        <p:spPr>
          <a:xfrm>
            <a:off x="2427531" y="1329796"/>
            <a:ext cx="2324075" cy="3083778"/>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 </a:t>
            </a:r>
            <a:r>
              <a:rPr lang="en-US" err="1">
                <a:solidFill>
                  <a:schemeClr val="bg1">
                    <a:lumMod val="65000"/>
                  </a:schemeClr>
                </a:solidFill>
                <a:latin typeface="PT Mono"/>
              </a:rPr>
              <a:t>Qux.class</a:t>
            </a:r>
            <a:endParaRPr lang="en-US">
              <a:solidFill>
                <a:schemeClr val="bg1">
                  <a:lumMod val="65000"/>
                </a:schemeClr>
              </a:solidFill>
              <a:latin typeface="PT Mono"/>
            </a:endParaRPr>
          </a:p>
          <a:p>
            <a:r>
              <a:rPr lang="en-US">
                <a:latin typeface="PT Mono"/>
              </a:rPr>
              <a:t>return</a:t>
            </a:r>
            <a:endParaRPr lang="en-US">
              <a:solidFill>
                <a:schemeClr val="bg1">
                  <a:lumMod val="65000"/>
                </a:schemeClr>
              </a:solidFill>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Bar.class</a:t>
            </a:r>
            <a:endParaRPr lang="en-US">
              <a:solidFill>
                <a:schemeClr val="bg1">
                  <a:lumMod val="65000"/>
                </a:schemeClr>
              </a:solidFill>
              <a:latin typeface="PT Mono"/>
            </a:endParaRPr>
          </a:p>
          <a:p>
            <a:r>
              <a:rPr lang="en-US" err="1">
                <a:latin typeface="PT Mono"/>
              </a:rPr>
              <a:t>ldc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Foo.class</a:t>
            </a:r>
            <a:endParaRPr lang="en-US">
              <a:solidFill>
                <a:schemeClr val="bg1">
                  <a:lumMod val="65000"/>
                </a:schemeClr>
              </a:solidFill>
              <a:latin typeface="PT Mono"/>
            </a:endParaRPr>
          </a:p>
          <a:p>
            <a:r>
              <a:rPr lang="en-US" err="1">
                <a:latin typeface="PT Mono"/>
              </a:rPr>
              <a:t>getstatic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Baz.class</a:t>
            </a:r>
            <a:endParaRPr lang="en-US">
              <a:solidFill>
                <a:schemeClr val="bg1">
                  <a:lumMod val="65000"/>
                </a:schemeClr>
              </a:solidFill>
              <a:latin typeface="PT Mono"/>
            </a:endParaRPr>
          </a:p>
          <a:p>
            <a:r>
              <a:rPr lang="en-US" err="1">
                <a:latin typeface="PT Mono"/>
              </a:rPr>
              <a:t>invokevirtual</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Quux.class</a:t>
            </a:r>
            <a:endParaRPr lang="en-US">
              <a:solidFill>
                <a:schemeClr val="bg1">
                  <a:lumMod val="65000"/>
                </a:schemeClr>
              </a:solidFill>
              <a:latin typeface="PT Mono"/>
            </a:endParaRPr>
          </a:p>
          <a:p>
            <a:r>
              <a:rPr lang="en-US">
                <a:solidFill>
                  <a:srgbClr val="FF0000"/>
                </a:solidFill>
                <a:latin typeface="PT Mono"/>
              </a:rPr>
              <a:t>steal</a:t>
            </a:r>
          </a:p>
        </p:txBody>
      </p:sp>
      <p:sp>
        <p:nvSpPr>
          <p:cNvPr id="14" name="TextBox 5">
            <a:extLst>
              <a:ext uri="{FF2B5EF4-FFF2-40B4-BE49-F238E27FC236}">
                <a16:creationId xmlns:a16="http://schemas.microsoft.com/office/drawing/2014/main" id="{E8A5B839-67DC-F8BD-1F15-CAF16FF76DFC}"/>
              </a:ext>
            </a:extLst>
          </p:cNvPr>
          <p:cNvSpPr txBox="1"/>
          <p:nvPr/>
        </p:nvSpPr>
        <p:spPr>
          <a:xfrm>
            <a:off x="4936977" y="1342926"/>
            <a:ext cx="2324075" cy="3083778"/>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 </a:t>
            </a:r>
            <a:r>
              <a:rPr lang="en-US" err="1">
                <a:solidFill>
                  <a:schemeClr val="bg1">
                    <a:lumMod val="65000"/>
                  </a:schemeClr>
                </a:solidFill>
                <a:latin typeface="PT Mono"/>
              </a:rPr>
              <a:t>Foo.class</a:t>
            </a:r>
            <a:endParaRPr lang="en-US">
              <a:solidFill>
                <a:schemeClr val="bg1">
                  <a:lumMod val="65000"/>
                </a:schemeClr>
              </a:solidFill>
              <a:latin typeface="PT Mono"/>
            </a:endParaRPr>
          </a:p>
          <a:p>
            <a:r>
              <a:rPr lang="en-US" err="1">
                <a:latin typeface="PT Mono"/>
              </a:rPr>
              <a:t>getstatic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Bar.class</a:t>
            </a:r>
            <a:endParaRPr lang="en-US">
              <a:solidFill>
                <a:schemeClr val="bg1">
                  <a:lumMod val="65000"/>
                </a:schemeClr>
              </a:solidFill>
              <a:latin typeface="PT Mono"/>
            </a:endParaRPr>
          </a:p>
          <a:p>
            <a:r>
              <a:rPr lang="en-US" err="1">
                <a:latin typeface="PT Mono"/>
              </a:rPr>
              <a:t>Ldc</a:t>
            </a:r>
            <a:endParaRPr lang="en-US">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Baz.class</a:t>
            </a:r>
            <a:endParaRPr lang="en-US">
              <a:solidFill>
                <a:schemeClr val="bg1">
                  <a:lumMod val="65000"/>
                </a:schemeClr>
              </a:solidFill>
              <a:latin typeface="PT Mono"/>
            </a:endParaRPr>
          </a:p>
          <a:p>
            <a:r>
              <a:rPr lang="en-US" err="1">
                <a:latin typeface="PT Mono"/>
              </a:rPr>
              <a:t>invokevirtual</a:t>
            </a:r>
            <a:endParaRPr lang="en-US">
              <a:solidFill>
                <a:schemeClr val="bg1">
                  <a:lumMod val="65000"/>
                </a:schemeClr>
              </a:solidFill>
              <a:latin typeface="PT Mono"/>
            </a:endParaRPr>
          </a:p>
          <a:p>
            <a:r>
              <a:rPr lang="en-US">
                <a:solidFill>
                  <a:schemeClr val="bg1">
                    <a:lumMod val="65000"/>
                  </a:schemeClr>
                </a:solidFill>
                <a:latin typeface="PT Mono"/>
              </a:rPr>
              <a:t>// </a:t>
            </a:r>
            <a:r>
              <a:rPr lang="en-US" err="1">
                <a:solidFill>
                  <a:schemeClr val="bg1">
                    <a:lumMod val="65000"/>
                  </a:schemeClr>
                </a:solidFill>
                <a:latin typeface="PT Mono"/>
              </a:rPr>
              <a:t>Qux.class</a:t>
            </a:r>
            <a:endParaRPr lang="en-US">
              <a:solidFill>
                <a:schemeClr val="bg1">
                  <a:lumMod val="65000"/>
                </a:schemeClr>
              </a:solidFill>
              <a:latin typeface="PT Mono"/>
            </a:endParaRPr>
          </a:p>
          <a:p>
            <a:r>
              <a:rPr lang="en-US">
                <a:latin typeface="PT Mono"/>
              </a:rPr>
              <a:t>return</a:t>
            </a:r>
          </a:p>
          <a:p>
            <a:r>
              <a:rPr lang="en-US">
                <a:solidFill>
                  <a:schemeClr val="bg1">
                    <a:lumMod val="65000"/>
                  </a:schemeClr>
                </a:solidFill>
                <a:latin typeface="PT Mono"/>
              </a:rPr>
              <a:t>// </a:t>
            </a:r>
            <a:r>
              <a:rPr lang="en-US" err="1">
                <a:solidFill>
                  <a:schemeClr val="bg1">
                    <a:lumMod val="65000"/>
                  </a:schemeClr>
                </a:solidFill>
                <a:latin typeface="PT Mono"/>
              </a:rPr>
              <a:t>Quux.class</a:t>
            </a:r>
            <a:endParaRPr lang="en-US">
              <a:solidFill>
                <a:schemeClr val="bg1">
                  <a:lumMod val="65000"/>
                </a:schemeClr>
              </a:solidFill>
              <a:latin typeface="PT Mono"/>
            </a:endParaRPr>
          </a:p>
          <a:p>
            <a:r>
              <a:rPr lang="en-US">
                <a:solidFill>
                  <a:srgbClr val="FF0000"/>
                </a:solidFill>
                <a:latin typeface="PT Mono"/>
              </a:rPr>
              <a:t>steal</a:t>
            </a:r>
          </a:p>
        </p:txBody>
      </p:sp>
      <p:sp>
        <p:nvSpPr>
          <p:cNvPr id="15" name="TextBox 5">
            <a:extLst>
              <a:ext uri="{FF2B5EF4-FFF2-40B4-BE49-F238E27FC236}">
                <a16:creationId xmlns:a16="http://schemas.microsoft.com/office/drawing/2014/main" id="{3AEF54E8-8F39-CDEA-10AD-A676FC6C5988}"/>
              </a:ext>
            </a:extLst>
          </p:cNvPr>
          <p:cNvSpPr txBox="1"/>
          <p:nvPr/>
        </p:nvSpPr>
        <p:spPr>
          <a:xfrm>
            <a:off x="7448574" y="1365340"/>
            <a:ext cx="2324075" cy="3083778"/>
          </a:xfrm>
          <a:prstGeom prst="roundRect">
            <a:avLst/>
          </a:prstGeom>
          <a:solidFill>
            <a:schemeClr val="bg2"/>
          </a:solidFill>
          <a:ln>
            <a:solidFill>
              <a:srgbClr val="E86A58"/>
            </a:solidFill>
          </a:ln>
        </p:spPr>
        <p:txBody>
          <a:bodyPr wrap="square" lIns="91440" tIns="45720" rIns="91440" bIns="45720" rtlCol="0" anchor="t">
            <a:spAutoFit/>
          </a:bodyPr>
          <a:lstStyle/>
          <a:p>
            <a:r>
              <a:rPr lang="en-US">
                <a:solidFill>
                  <a:schemeClr val="bg1">
                    <a:lumMod val="65000"/>
                  </a:schemeClr>
                </a:solidFill>
                <a:latin typeface="PT Mono"/>
              </a:rPr>
              <a:t>10101010101010110101010101010101011010101010101010101101010100100010101010101010101010101010101010110101010101100110</a:t>
            </a:r>
          </a:p>
          <a:p>
            <a:r>
              <a:rPr lang="en-US">
                <a:solidFill>
                  <a:srgbClr val="FF0000"/>
                </a:solidFill>
                <a:latin typeface="PT Mono"/>
              </a:rPr>
              <a:t>10101010101011</a:t>
            </a:r>
          </a:p>
        </p:txBody>
      </p:sp>
      <p:sp>
        <p:nvSpPr>
          <p:cNvPr id="16" name="Rectangle 15">
            <a:extLst>
              <a:ext uri="{FF2B5EF4-FFF2-40B4-BE49-F238E27FC236}">
                <a16:creationId xmlns:a16="http://schemas.microsoft.com/office/drawing/2014/main" id="{B6532351-9191-C5A1-ADE6-E08CFEBBBC30}"/>
              </a:ext>
            </a:extLst>
          </p:cNvPr>
          <p:cNvSpPr/>
          <p:nvPr/>
        </p:nvSpPr>
        <p:spPr>
          <a:xfrm>
            <a:off x="2172823" y="982751"/>
            <a:ext cx="7821738" cy="3510312"/>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17" name="TextBox 16">
            <a:extLst>
              <a:ext uri="{FF2B5EF4-FFF2-40B4-BE49-F238E27FC236}">
                <a16:creationId xmlns:a16="http://schemas.microsoft.com/office/drawing/2014/main" id="{CFEF3F24-B896-075A-81F5-9D78883D8762}"/>
              </a:ext>
            </a:extLst>
          </p:cNvPr>
          <p:cNvSpPr txBox="1"/>
          <p:nvPr/>
        </p:nvSpPr>
        <p:spPr>
          <a:xfrm>
            <a:off x="2944888" y="973484"/>
            <a:ext cx="1243321" cy="369332"/>
          </a:xfrm>
          <a:prstGeom prst="rect">
            <a:avLst/>
          </a:prstGeom>
          <a:noFill/>
        </p:spPr>
        <p:txBody>
          <a:bodyPr wrap="square" rtlCol="0">
            <a:spAutoFit/>
          </a:bodyPr>
          <a:lstStyle/>
          <a:p>
            <a:pPr algn="ctr"/>
            <a:r>
              <a:rPr lang="en-US"/>
              <a:t>Loading</a:t>
            </a:r>
            <a:endParaRPr lang="hi-IN"/>
          </a:p>
        </p:txBody>
      </p:sp>
      <p:sp>
        <p:nvSpPr>
          <p:cNvPr id="18" name="TextBox 17">
            <a:extLst>
              <a:ext uri="{FF2B5EF4-FFF2-40B4-BE49-F238E27FC236}">
                <a16:creationId xmlns:a16="http://schemas.microsoft.com/office/drawing/2014/main" id="{5AAEF89F-080C-9AD7-D01D-554C6F6E0366}"/>
              </a:ext>
            </a:extLst>
          </p:cNvPr>
          <p:cNvSpPr txBox="1"/>
          <p:nvPr/>
        </p:nvSpPr>
        <p:spPr>
          <a:xfrm>
            <a:off x="5477353" y="960464"/>
            <a:ext cx="1243321" cy="369332"/>
          </a:xfrm>
          <a:prstGeom prst="rect">
            <a:avLst/>
          </a:prstGeom>
          <a:noFill/>
        </p:spPr>
        <p:txBody>
          <a:bodyPr wrap="square" rtlCol="0">
            <a:spAutoFit/>
          </a:bodyPr>
          <a:lstStyle/>
          <a:p>
            <a:pPr algn="ctr"/>
            <a:r>
              <a:rPr lang="en-US"/>
              <a:t>Linking</a:t>
            </a:r>
            <a:endParaRPr lang="hi-IN"/>
          </a:p>
        </p:txBody>
      </p:sp>
      <p:sp>
        <p:nvSpPr>
          <p:cNvPr id="19" name="TextBox 18">
            <a:extLst>
              <a:ext uri="{FF2B5EF4-FFF2-40B4-BE49-F238E27FC236}">
                <a16:creationId xmlns:a16="http://schemas.microsoft.com/office/drawing/2014/main" id="{AAFBD7DB-220E-2686-D767-BD64754B0CCE}"/>
              </a:ext>
            </a:extLst>
          </p:cNvPr>
          <p:cNvSpPr txBox="1"/>
          <p:nvPr/>
        </p:nvSpPr>
        <p:spPr>
          <a:xfrm>
            <a:off x="7884807" y="973484"/>
            <a:ext cx="1637272" cy="369332"/>
          </a:xfrm>
          <a:prstGeom prst="rect">
            <a:avLst/>
          </a:prstGeom>
          <a:noFill/>
        </p:spPr>
        <p:txBody>
          <a:bodyPr wrap="square" rtlCol="0">
            <a:spAutoFit/>
          </a:bodyPr>
          <a:lstStyle/>
          <a:p>
            <a:pPr algn="ctr"/>
            <a:r>
              <a:rPr lang="en-US"/>
              <a:t>Initialization</a:t>
            </a:r>
            <a:endParaRPr lang="hi-IN"/>
          </a:p>
        </p:txBody>
      </p:sp>
      <p:sp>
        <p:nvSpPr>
          <p:cNvPr id="20" name="Rectangle: Rounded Corners 19">
            <a:extLst>
              <a:ext uri="{FF2B5EF4-FFF2-40B4-BE49-F238E27FC236}">
                <a16:creationId xmlns:a16="http://schemas.microsoft.com/office/drawing/2014/main" id="{60871423-C793-DE85-ABCF-6A5E2016BFC0}"/>
              </a:ext>
            </a:extLst>
          </p:cNvPr>
          <p:cNvSpPr/>
          <p:nvPr/>
        </p:nvSpPr>
        <p:spPr>
          <a:xfrm>
            <a:off x="882403" y="2534744"/>
            <a:ext cx="436762" cy="426904"/>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a:t>
            </a:r>
            <a:endParaRPr lang="hi-IN">
              <a:solidFill>
                <a:schemeClr val="tx1"/>
              </a:solidFill>
            </a:endParaRPr>
          </a:p>
        </p:txBody>
      </p:sp>
      <p:cxnSp>
        <p:nvCxnSpPr>
          <p:cNvPr id="22" name="Straight Arrow Connector 21">
            <a:extLst>
              <a:ext uri="{FF2B5EF4-FFF2-40B4-BE49-F238E27FC236}">
                <a16:creationId xmlns:a16="http://schemas.microsoft.com/office/drawing/2014/main" id="{11B84D1A-D081-5824-EBA3-F55E6330FB9B}"/>
              </a:ext>
            </a:extLst>
          </p:cNvPr>
          <p:cNvCxnSpPr>
            <a:stCxn id="7" idx="2"/>
            <a:endCxn id="20" idx="0"/>
          </p:cNvCxnSpPr>
          <p:nvPr/>
        </p:nvCxnSpPr>
        <p:spPr>
          <a:xfrm>
            <a:off x="1100784" y="2136146"/>
            <a:ext cx="0" cy="398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547CA3E-004C-BEBA-28E5-A24663A2C35A}"/>
              </a:ext>
            </a:extLst>
          </p:cNvPr>
          <p:cNvCxnSpPr>
            <a:stCxn id="8" idx="0"/>
            <a:endCxn id="20" idx="2"/>
          </p:cNvCxnSpPr>
          <p:nvPr/>
        </p:nvCxnSpPr>
        <p:spPr>
          <a:xfrm flipV="1">
            <a:off x="1100784" y="2961648"/>
            <a:ext cx="0" cy="615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F08C72CD-8CD7-620B-D4B0-3F5C50039BCE}"/>
              </a:ext>
            </a:extLst>
          </p:cNvPr>
          <p:cNvCxnSpPr>
            <a:cxnSpLocks/>
            <a:stCxn id="20" idx="3"/>
            <a:endCxn id="16" idx="1"/>
          </p:cNvCxnSpPr>
          <p:nvPr/>
        </p:nvCxnSpPr>
        <p:spPr>
          <a:xfrm flipV="1">
            <a:off x="1319165" y="2737907"/>
            <a:ext cx="853658" cy="10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7" name="Group 36">
            <a:extLst>
              <a:ext uri="{FF2B5EF4-FFF2-40B4-BE49-F238E27FC236}">
                <a16:creationId xmlns:a16="http://schemas.microsoft.com/office/drawing/2014/main" id="{A10CDCAD-530F-89A5-A3B5-918FE5ED5AD0}"/>
              </a:ext>
            </a:extLst>
          </p:cNvPr>
          <p:cNvGrpSpPr/>
          <p:nvPr/>
        </p:nvGrpSpPr>
        <p:grpSpPr>
          <a:xfrm>
            <a:off x="10113455" y="1503860"/>
            <a:ext cx="1635614" cy="591127"/>
            <a:chOff x="10487903" y="1208296"/>
            <a:chExt cx="1635614" cy="591127"/>
          </a:xfrm>
        </p:grpSpPr>
        <p:sp>
          <p:nvSpPr>
            <p:cNvPr id="34" name="Rectangle: Rounded Corners 33">
              <a:extLst>
                <a:ext uri="{FF2B5EF4-FFF2-40B4-BE49-F238E27FC236}">
                  <a16:creationId xmlns:a16="http://schemas.microsoft.com/office/drawing/2014/main" id="{CC19C976-D136-9AF0-9683-1A19F09A7B05}"/>
                </a:ext>
              </a:extLst>
            </p:cNvPr>
            <p:cNvSpPr/>
            <p:nvPr/>
          </p:nvSpPr>
          <p:spPr>
            <a:xfrm>
              <a:off x="10487903" y="1208296"/>
              <a:ext cx="163561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Remote Source</a:t>
              </a:r>
              <a:endParaRPr lang="hi-IN">
                <a:solidFill>
                  <a:schemeClr val="tx1"/>
                </a:solidFill>
              </a:endParaRPr>
            </a:p>
          </p:txBody>
        </p:sp>
        <p:pic>
          <p:nvPicPr>
            <p:cNvPr id="30" name="Picture 2" descr="Internet - Free signs icons">
              <a:extLst>
                <a:ext uri="{FF2B5EF4-FFF2-40B4-BE49-F238E27FC236}">
                  <a16:creationId xmlns:a16="http://schemas.microsoft.com/office/drawing/2014/main" id="{523E777F-944D-F2B2-27B7-D2D090F44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5638" y="1302119"/>
              <a:ext cx="388964" cy="388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6D3DCD01-8D28-00F2-068C-94B2E6C763B8}"/>
              </a:ext>
            </a:extLst>
          </p:cNvPr>
          <p:cNvGrpSpPr/>
          <p:nvPr/>
        </p:nvGrpSpPr>
        <p:grpSpPr>
          <a:xfrm>
            <a:off x="10043895" y="3347302"/>
            <a:ext cx="1774734" cy="591127"/>
            <a:chOff x="9233909" y="4087179"/>
            <a:chExt cx="1774734" cy="591127"/>
          </a:xfrm>
        </p:grpSpPr>
        <p:sp>
          <p:nvSpPr>
            <p:cNvPr id="35" name="Rectangle: Rounded Corners 34">
              <a:extLst>
                <a:ext uri="{FF2B5EF4-FFF2-40B4-BE49-F238E27FC236}">
                  <a16:creationId xmlns:a16="http://schemas.microsoft.com/office/drawing/2014/main" id="{57FF1770-DC3B-18CC-4CA2-0359C9320732}"/>
                </a:ext>
              </a:extLst>
            </p:cNvPr>
            <p:cNvSpPr/>
            <p:nvPr/>
          </p:nvSpPr>
          <p:spPr>
            <a:xfrm>
              <a:off x="9233909" y="4087179"/>
              <a:ext cx="1774734" cy="591127"/>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a:solidFill>
                    <a:schemeClr val="tx1"/>
                  </a:solidFill>
                </a:rPr>
                <a:t>Runtime Generation</a:t>
              </a:r>
              <a:endParaRPr lang="hi-IN">
                <a:solidFill>
                  <a:schemeClr val="tx1"/>
                </a:solidFill>
              </a:endParaRPr>
            </a:p>
          </p:txBody>
        </p:sp>
        <p:pic>
          <p:nvPicPr>
            <p:cNvPr id="31" name="Picture 8" descr="Redmine Hourglass Timer - Microsoft Apps">
              <a:extLst>
                <a:ext uri="{FF2B5EF4-FFF2-40B4-BE49-F238E27FC236}">
                  <a16:creationId xmlns:a16="http://schemas.microsoft.com/office/drawing/2014/main" id="{1EDFF08D-7D0C-70BF-A9D4-D0DAC164F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2244" y="4192744"/>
              <a:ext cx="369332" cy="36933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9" name="Connector: Elbow 38">
            <a:extLst>
              <a:ext uri="{FF2B5EF4-FFF2-40B4-BE49-F238E27FC236}">
                <a16:creationId xmlns:a16="http://schemas.microsoft.com/office/drawing/2014/main" id="{B642BBF1-F535-5987-5DB2-D5592C49CCF2}"/>
              </a:ext>
            </a:extLst>
          </p:cNvPr>
          <p:cNvCxnSpPr>
            <a:stCxn id="34" idx="2"/>
            <a:endCxn id="16" idx="3"/>
          </p:cNvCxnSpPr>
          <p:nvPr/>
        </p:nvCxnSpPr>
        <p:spPr>
          <a:xfrm rot="5400000">
            <a:off x="10141452" y="1948097"/>
            <a:ext cx="642920" cy="93670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nector: Elbow 40">
            <a:extLst>
              <a:ext uri="{FF2B5EF4-FFF2-40B4-BE49-F238E27FC236}">
                <a16:creationId xmlns:a16="http://schemas.microsoft.com/office/drawing/2014/main" id="{4C24CD08-364F-98B2-1CC1-7A35616A9279}"/>
              </a:ext>
            </a:extLst>
          </p:cNvPr>
          <p:cNvCxnSpPr>
            <a:stCxn id="35" idx="0"/>
            <a:endCxn id="16" idx="3"/>
          </p:cNvCxnSpPr>
          <p:nvPr/>
        </p:nvCxnSpPr>
        <p:spPr>
          <a:xfrm rot="16200000" flipV="1">
            <a:off x="10158215" y="2574254"/>
            <a:ext cx="609395" cy="9367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B2EC0BA-ED09-6E4A-5D80-55273C0EC5BE}"/>
              </a:ext>
            </a:extLst>
          </p:cNvPr>
          <p:cNvSpPr txBox="1"/>
          <p:nvPr/>
        </p:nvSpPr>
        <p:spPr>
          <a:xfrm>
            <a:off x="2427531" y="4515350"/>
            <a:ext cx="6708288" cy="400110"/>
          </a:xfrm>
          <a:prstGeom prst="rect">
            <a:avLst/>
          </a:prstGeom>
          <a:noFill/>
        </p:spPr>
        <p:txBody>
          <a:bodyPr wrap="square" lIns="91440" tIns="45720" rIns="91440" bIns="45720" rtlCol="0" anchor="t">
            <a:spAutoFit/>
          </a:bodyPr>
          <a:lstStyle/>
          <a:p>
            <a:pPr algn="ctr"/>
            <a:r>
              <a:rPr lang="en-IN" sz="2000">
                <a:highlight>
                  <a:srgbClr val="FFFF00"/>
                </a:highlight>
              </a:rPr>
              <a:t>Dynamic </a:t>
            </a:r>
            <a:r>
              <a:rPr lang="en-IN" sz="2000" err="1">
                <a:highlight>
                  <a:srgbClr val="FFFF00"/>
                </a:highlight>
              </a:rPr>
              <a:t>classloading</a:t>
            </a:r>
            <a:r>
              <a:rPr lang="en-IN" sz="2000">
                <a:highlight>
                  <a:srgbClr val="FFFF00"/>
                </a:highlight>
              </a:rPr>
              <a:t> could be exploited!!!</a:t>
            </a:r>
          </a:p>
        </p:txBody>
      </p:sp>
      <p:sp>
        <p:nvSpPr>
          <p:cNvPr id="51" name="Content Placeholder 2">
            <a:extLst>
              <a:ext uri="{FF2B5EF4-FFF2-40B4-BE49-F238E27FC236}">
                <a16:creationId xmlns:a16="http://schemas.microsoft.com/office/drawing/2014/main" id="{47245D98-74A7-3360-3D9C-DBE86BB2BD66}"/>
              </a:ext>
            </a:extLst>
          </p:cNvPr>
          <p:cNvSpPr>
            <a:spLocks noGrp="1"/>
          </p:cNvSpPr>
          <p:nvPr>
            <p:ph idx="1"/>
          </p:nvPr>
        </p:nvSpPr>
        <p:spPr>
          <a:xfrm>
            <a:off x="600073" y="5077035"/>
            <a:ext cx="10990263" cy="803157"/>
          </a:xfrm>
        </p:spPr>
        <p:txBody>
          <a:bodyPr/>
          <a:lstStyle/>
          <a:p>
            <a:r>
              <a:rPr lang="en"/>
              <a:t>Code can be </a:t>
            </a:r>
            <a:r>
              <a:rPr lang="en" u="sng"/>
              <a:t>downloaded at runtime</a:t>
            </a:r>
            <a:r>
              <a:rPr lang="en"/>
              <a:t>.</a:t>
            </a:r>
          </a:p>
          <a:p>
            <a:r>
              <a:rPr lang="en"/>
              <a:t>Code can be </a:t>
            </a:r>
            <a:r>
              <a:rPr lang="en" u="sng"/>
              <a:t>generated at runtime</a:t>
            </a:r>
            <a:r>
              <a:rPr lang="en"/>
              <a:t>. [7]</a:t>
            </a:r>
          </a:p>
        </p:txBody>
      </p:sp>
      <p:sp>
        <p:nvSpPr>
          <p:cNvPr id="52" name="TextBox 51">
            <a:extLst>
              <a:ext uri="{FF2B5EF4-FFF2-40B4-BE49-F238E27FC236}">
                <a16:creationId xmlns:a16="http://schemas.microsoft.com/office/drawing/2014/main" id="{87660B82-BC8C-6F16-D7A2-07845535368F}"/>
              </a:ext>
            </a:extLst>
          </p:cNvPr>
          <p:cNvSpPr txBox="1"/>
          <p:nvPr/>
        </p:nvSpPr>
        <p:spPr>
          <a:xfrm>
            <a:off x="590242" y="5952977"/>
            <a:ext cx="10829889" cy="461665"/>
          </a:xfrm>
          <a:prstGeom prst="rect">
            <a:avLst/>
          </a:prstGeom>
          <a:noFill/>
        </p:spPr>
        <p:txBody>
          <a:bodyPr wrap="square">
            <a:spAutoFit/>
          </a:bodyPr>
          <a:lstStyle/>
          <a:p>
            <a:r>
              <a:rPr lang="en-US" sz="1200">
                <a:solidFill>
                  <a:schemeClr val="tx1">
                    <a:lumMod val="75000"/>
                    <a:lumOff val="25000"/>
                  </a:schemeClr>
                </a:solidFill>
              </a:rPr>
              <a:t>[7]</a:t>
            </a:r>
            <a:r>
              <a:rPr lang="sv-SE" sz="1200"/>
              <a:t> Oracle</a:t>
            </a:r>
            <a:r>
              <a:rPr lang="en-US" sz="1200"/>
              <a:t>, </a:t>
            </a:r>
            <a:r>
              <a:rPr lang="en-IN" sz="1200" err="1">
                <a:hlinkClick r:id="rId7"/>
              </a:rPr>
              <a:t>ClassLoader</a:t>
            </a:r>
            <a:r>
              <a:rPr lang="en-IN" sz="1200">
                <a:hlinkClick r:id="rId7"/>
              </a:rPr>
              <a:t> (Java SE 21 &amp; JDK 21) (oracle.com)</a:t>
            </a:r>
            <a:r>
              <a:rPr lang="en-IN" sz="1200"/>
              <a:t>, 2023, https://docs.oracle.com/en%2Fjava%2Fjavase%2F21%2Fdocs%2Fapi%2F%2F/java.base/java/lang/ClassLoader.html#builtinLoaders</a:t>
            </a:r>
            <a:endParaRPr lang="en-US" sz="1200">
              <a:solidFill>
                <a:schemeClr val="tx1">
                  <a:lumMod val="75000"/>
                  <a:lumOff val="25000"/>
                </a:schemeClr>
              </a:solidFill>
            </a:endParaRPr>
          </a:p>
        </p:txBody>
      </p:sp>
    </p:spTree>
    <p:extLst>
      <p:ext uri="{BB962C8B-B14F-4D97-AF65-F5344CB8AC3E}">
        <p14:creationId xmlns:p14="http://schemas.microsoft.com/office/powerpoint/2010/main" val="15218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xEl>
                                              <p:pRg st="6" end="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xEl>
                                              <p:pRg st="8" end="8"/>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3">
                                            <p:txEl>
                                              <p:pRg st="9" end="9"/>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
                                            <p:txEl>
                                              <p:pRg st="8" end="8"/>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
                                            <p:txEl>
                                              <p:pRg st="9" end="9"/>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1">
                                            <p:txEl>
                                              <p:pRg st="0" end="0"/>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p:bldP spid="18" grpId="0"/>
      <p:bldP spid="19" grpId="0"/>
      <p:bldP spid="20" grpId="0" animBg="1"/>
      <p:bldP spid="43" grpId="0"/>
      <p:bldP spid="5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2177A4-279A-FA99-98D2-250E4C13D9AF}"/>
              </a:ext>
            </a:extLst>
          </p:cNvPr>
          <p:cNvSpPr>
            <a:spLocks noGrp="1"/>
          </p:cNvSpPr>
          <p:nvPr>
            <p:ph type="title"/>
          </p:nvPr>
        </p:nvSpPr>
        <p:spPr>
          <a:xfrm>
            <a:off x="600074" y="1043139"/>
            <a:ext cx="7218363" cy="2852737"/>
          </a:xfrm>
        </p:spPr>
        <p:txBody>
          <a:bodyPr/>
          <a:lstStyle/>
          <a:p>
            <a:r>
              <a:rPr lang="en-IN"/>
              <a:t>Demo: Exploitation</a:t>
            </a:r>
          </a:p>
        </p:txBody>
      </p:sp>
      <p:sp>
        <p:nvSpPr>
          <p:cNvPr id="8" name="Text Placeholder 7">
            <a:extLst>
              <a:ext uri="{FF2B5EF4-FFF2-40B4-BE49-F238E27FC236}">
                <a16:creationId xmlns:a16="http://schemas.microsoft.com/office/drawing/2014/main" id="{D243E9EC-4F12-A206-6FF7-C2A33BFFC8C2}"/>
              </a:ext>
            </a:extLst>
          </p:cNvPr>
          <p:cNvSpPr>
            <a:spLocks noGrp="1"/>
          </p:cNvSpPr>
          <p:nvPr>
            <p:ph type="body" idx="1"/>
          </p:nvPr>
        </p:nvSpPr>
        <p:spPr>
          <a:xfrm>
            <a:off x="600074" y="4050392"/>
            <a:ext cx="7218363" cy="863600"/>
          </a:xfrm>
        </p:spPr>
        <p:txBody>
          <a:bodyPr vert="horz" lIns="91440" tIns="45720" rIns="91440" bIns="45720" rtlCol="0" anchor="t">
            <a:noAutofit/>
          </a:bodyPr>
          <a:lstStyle/>
          <a:p>
            <a:r>
              <a:rPr lang="en-IN">
                <a:ea typeface="+mn-lt"/>
                <a:cs typeface="+mn-lt"/>
              </a:rPr>
              <a:t>CVE-2021-44228 (Log4Shell) </a:t>
            </a:r>
            <a:endParaRPr lang="sv-SE"/>
          </a:p>
        </p:txBody>
      </p:sp>
      <p:sp>
        <p:nvSpPr>
          <p:cNvPr id="4" name="Date Placeholder 3">
            <a:extLst>
              <a:ext uri="{FF2B5EF4-FFF2-40B4-BE49-F238E27FC236}">
                <a16:creationId xmlns:a16="http://schemas.microsoft.com/office/drawing/2014/main" id="{33260A18-2873-2879-1702-8BE2E7C8F945}"/>
              </a:ext>
            </a:extLst>
          </p:cNvPr>
          <p:cNvSpPr>
            <a:spLocks noGrp="1"/>
          </p:cNvSpPr>
          <p:nvPr>
            <p:ph type="dt" sz="half" idx="10"/>
          </p:nvPr>
        </p:nvSpPr>
        <p:spPr/>
        <p:txBody>
          <a:bodyPr/>
          <a:lstStyle/>
          <a:p>
            <a:r>
              <a:rPr lang="hi-IN"/>
              <a:t>10-09-2024</a:t>
            </a:r>
            <a:endParaRPr lang="sv-SE"/>
          </a:p>
        </p:txBody>
      </p:sp>
      <p:sp>
        <p:nvSpPr>
          <p:cNvPr id="5" name="Footer Placeholder 4">
            <a:extLst>
              <a:ext uri="{FF2B5EF4-FFF2-40B4-BE49-F238E27FC236}">
                <a16:creationId xmlns:a16="http://schemas.microsoft.com/office/drawing/2014/main" id="{F8DBB3F0-2366-E40F-763D-7FAB15E321CD}"/>
              </a:ext>
            </a:extLst>
          </p:cNvPr>
          <p:cNvSpPr>
            <a:spLocks noGrp="1"/>
          </p:cNvSpPr>
          <p:nvPr>
            <p:ph type="ftr" sz="quarter" idx="11"/>
          </p:nvPr>
        </p:nvSpPr>
        <p:spPr/>
        <p:txBody>
          <a:bodyPr/>
          <a:lstStyle/>
          <a:p>
            <a:r>
              <a:rPr lang="sv-SE"/>
              <a:t>Aman Sharma | amansha@kth.se</a:t>
            </a:r>
          </a:p>
        </p:txBody>
      </p:sp>
      <p:sp>
        <p:nvSpPr>
          <p:cNvPr id="6" name="Slide Number Placeholder 5">
            <a:extLst>
              <a:ext uri="{FF2B5EF4-FFF2-40B4-BE49-F238E27FC236}">
                <a16:creationId xmlns:a16="http://schemas.microsoft.com/office/drawing/2014/main" id="{AAD6C9C3-A2FE-DDA8-0466-1C8B8E33B614}"/>
              </a:ext>
            </a:extLst>
          </p:cNvPr>
          <p:cNvSpPr>
            <a:spLocks noGrp="1"/>
          </p:cNvSpPr>
          <p:nvPr>
            <p:ph type="sldNum" sz="quarter" idx="12"/>
          </p:nvPr>
        </p:nvSpPr>
        <p:spPr/>
        <p:txBody>
          <a:bodyPr/>
          <a:lstStyle/>
          <a:p>
            <a:fld id="{B716C8F4-20CD-364A-8A8E-DE130115B178}" type="slidenum">
              <a:rPr lang="sv-SE" smtClean="0"/>
              <a:t>9</a:t>
            </a:fld>
            <a:endParaRPr lang="sv-SE"/>
          </a:p>
        </p:txBody>
      </p:sp>
      <p:sp>
        <p:nvSpPr>
          <p:cNvPr id="3" name="textruta 2">
            <a:extLst>
              <a:ext uri="{FF2B5EF4-FFF2-40B4-BE49-F238E27FC236}">
                <a16:creationId xmlns:a16="http://schemas.microsoft.com/office/drawing/2014/main" id="{8AED5417-6BEA-7B72-CAAA-5AE309D39197}"/>
              </a:ext>
            </a:extLst>
          </p:cNvPr>
          <p:cNvSpPr txBox="1"/>
          <p:nvPr/>
        </p:nvSpPr>
        <p:spPr>
          <a:xfrm>
            <a:off x="598000" y="4841302"/>
            <a:ext cx="72178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200">
                <a:solidFill>
                  <a:schemeClr val="bg1"/>
                </a:solidFill>
              </a:rPr>
              <a:t>Source: </a:t>
            </a:r>
            <a:r>
              <a:rPr lang="sv-SE" sz="1200">
                <a:solidFill>
                  <a:schemeClr val="bg1"/>
                </a:solidFill>
                <a:ea typeface="+mn-lt"/>
                <a:cs typeface="+mn-lt"/>
                <a:hlinkClick r:id="rId3">
                  <a:extLst>
                    <a:ext uri="{A12FA001-AC4F-418D-AE19-62706E023703}">
                      <ahyp:hlinkClr xmlns:ahyp="http://schemas.microsoft.com/office/drawing/2018/hyperlinkcolor" val="tx"/>
                    </a:ext>
                  </a:extLst>
                </a:hlinkClick>
              </a:rPr>
              <a:t>https://github.com/chains-project/exploits-for-sbom.exe/tree/main/rq2/log4shell-2021-44228</a:t>
            </a:r>
            <a:r>
              <a:rPr lang="sv-SE" sz="1200">
                <a:solidFill>
                  <a:schemeClr val="bg1"/>
                </a:solidFill>
                <a:ea typeface="+mn-lt"/>
                <a:cs typeface="+mn-lt"/>
              </a:rPr>
              <a:t> </a:t>
            </a:r>
          </a:p>
        </p:txBody>
      </p:sp>
    </p:spTree>
    <p:extLst>
      <p:ext uri="{BB962C8B-B14F-4D97-AF65-F5344CB8AC3E}">
        <p14:creationId xmlns:p14="http://schemas.microsoft.com/office/powerpoint/2010/main" val="375154920"/>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532BAEC6FEA2845A327C4472902ECF1" ma:contentTypeVersion="14" ma:contentTypeDescription="Skapa ett nytt dokument." ma:contentTypeScope="" ma:versionID="68cd71b3069854161345afbdd77adf0a">
  <xsd:schema xmlns:xsd="http://www.w3.org/2001/XMLSchema" xmlns:xs="http://www.w3.org/2001/XMLSchema" xmlns:p="http://schemas.microsoft.com/office/2006/metadata/properties" xmlns:ns3="ed1caa9c-86be-4931-bca1-3571a472fef6" xmlns:ns4="f7222e8d-3c72-414e-bc63-8e2cdcb05b14" targetNamespace="http://schemas.microsoft.com/office/2006/metadata/properties" ma:root="true" ma:fieldsID="f53d069c968687c90d3c3e660e39bf02" ns3:_="" ns4:_="">
    <xsd:import namespace="ed1caa9c-86be-4931-bca1-3571a472fef6"/>
    <xsd:import namespace="f7222e8d-3c72-414e-bc63-8e2cdcb05b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element ref="ns4:MediaServiceObjectDetectorVersions" minOccurs="0"/>
                <xsd:element ref="ns4:_activity" minOccurs="0"/>
                <xsd:element ref="ns4:MediaServiceDateTaken" minOccurs="0"/>
                <xsd:element ref="ns4:MediaServiceSystemTags" minOccurs="0"/>
                <xsd:element ref="ns4:MediaServiceLocation"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1caa9c-86be-4931-bca1-3571a472fef6"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222e8d-3c72-414e-bc63-8e2cdcb05b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7222e8d-3c72-414e-bc63-8e2cdcb05b14" xsi:nil="true"/>
  </documentManagement>
</p:properties>
</file>

<file path=customXml/itemProps1.xml><?xml version="1.0" encoding="utf-8"?>
<ds:datastoreItem xmlns:ds="http://schemas.openxmlformats.org/officeDocument/2006/customXml" ds:itemID="{0855E8CF-26DF-4595-BEB9-70D0EC1935AB}">
  <ds:schemaRefs>
    <ds:schemaRef ds:uri="http://schemas.microsoft.com/sharepoint/v3/contenttype/forms"/>
  </ds:schemaRefs>
</ds:datastoreItem>
</file>

<file path=customXml/itemProps2.xml><?xml version="1.0" encoding="utf-8"?>
<ds:datastoreItem xmlns:ds="http://schemas.openxmlformats.org/officeDocument/2006/customXml" ds:itemID="{9B0A24B3-62D1-4C2C-96FD-AF26AA60A4EF}">
  <ds:schemaRefs>
    <ds:schemaRef ds:uri="ed1caa9c-86be-4931-bca1-3571a472fef6"/>
    <ds:schemaRef ds:uri="f7222e8d-3c72-414e-bc63-8e2cdcb05b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3910EE-3003-43A5-84D6-7F3C9E61144E}">
  <ds:schemaRefs>
    <ds:schemaRef ds:uri="ed1caa9c-86be-4931-bca1-3571a472fef6"/>
    <ds:schemaRef ds:uri="f7222e8d-3c72-414e-bc63-8e2cdcb05b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Bredbild</PresentationFormat>
  <Slides>40</Slides>
  <Notes>24</Notes>
  <HiddenSlides>0</HiddenSlides>
  <ScaleCrop>false</ScaleCrop>
  <HeadingPairs>
    <vt:vector size="4" baseType="variant">
      <vt:variant>
        <vt:lpstr>Tema</vt:lpstr>
      </vt:variant>
      <vt:variant>
        <vt:i4>1</vt:i4>
      </vt:variant>
      <vt:variant>
        <vt:lpstr>Bildrubriker</vt:lpstr>
      </vt:variant>
      <vt:variant>
        <vt:i4>40</vt:i4>
      </vt:variant>
    </vt:vector>
  </HeadingPairs>
  <TitlesOfParts>
    <vt:vector size="41" baseType="lpstr">
      <vt:lpstr>Office-tema</vt:lpstr>
      <vt:lpstr>Software Supply Chain Security at Runtime</vt:lpstr>
      <vt:lpstr>Outline</vt:lpstr>
      <vt:lpstr>What is Software Supply Chain?</vt:lpstr>
      <vt:lpstr>What is Software Supply Chain Attack?</vt:lpstr>
      <vt:lpstr>How prevalent Software Supply Chain attacks are?</vt:lpstr>
      <vt:lpstr>Intricacies of Java: Build</vt:lpstr>
      <vt:lpstr>Intricacies of Java: Runtime</vt:lpstr>
      <vt:lpstr>How is Software Supply Chain Attack relevant?</vt:lpstr>
      <vt:lpstr>Demo: Exploitation</vt:lpstr>
      <vt:lpstr>Demo Steps (for replication later) for exploit</vt:lpstr>
      <vt:lpstr>Log4Shell – a software supply chain attack at runtime</vt:lpstr>
      <vt:lpstr>Why is Log4Shell a Software Supply Chain attack?</vt:lpstr>
      <vt:lpstr>Problem: Java can trigger download or generation of unknown code.</vt:lpstr>
      <vt:lpstr>Related Work: Permission Managers</vt:lpstr>
      <vt:lpstr>Related Work: Compartmentalization</vt:lpstr>
      <vt:lpstr>Related Work: Integrity Measurement</vt:lpstr>
      <vt:lpstr>Related Work: Some more work on security </vt:lpstr>
      <vt:lpstr>Expectations from new approach</vt:lpstr>
      <vt:lpstr>Solution: Create an allowlist of classes and only load those classes</vt:lpstr>
      <vt:lpstr>Step 1: Indexing</vt:lpstr>
      <vt:lpstr>Step 1: Indexing </vt:lpstr>
      <vt:lpstr>Step 2: Enforcement</vt:lpstr>
      <vt:lpstr>Test run</vt:lpstr>
      <vt:lpstr>Bytecode Canonicalization</vt:lpstr>
      <vt:lpstr>Novel Concepts Summarised</vt:lpstr>
      <vt:lpstr>Demo: Mitigation</vt:lpstr>
      <vt:lpstr>Demo Steps (for replication later) for mitigation</vt:lpstr>
      <vt:lpstr>Evaluation</vt:lpstr>
      <vt:lpstr>RQ1: What is the scale of BOMI for all the study subjects?</vt:lpstr>
      <vt:lpstr>RQ1: What is the scale of BOMI for all the study subjects?</vt:lpstr>
      <vt:lpstr>RQ2: To what extent can SBOM.EXE mitigate high-profile attacks in Java?</vt:lpstr>
      <vt:lpstr>RQ2: To what extent can SBOM.EXE mitigate high-profile attacks in Java?</vt:lpstr>
      <vt:lpstr>RQ3: Is SBOM.EXE compatible with real-world applications?</vt:lpstr>
      <vt:lpstr>RQ3: Is SBOM.EXE compatible with real-world applications?</vt:lpstr>
      <vt:lpstr>RQ4: What is the overhead of SBOM.EXE?</vt:lpstr>
      <vt:lpstr>RQ4: What is the overhead of SBOM.EXE?</vt:lpstr>
      <vt:lpstr>Future Work: Diff bytecode for reproducibility </vt:lpstr>
      <vt:lpstr>Future Work: Which dependency is running?</vt:lpstr>
      <vt:lpstr>Takeaways</vt:lpstr>
      <vt:lpstr>Thank you!  Questions?</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Aman Sharma</dc:creator>
  <cp:revision>25</cp:revision>
  <dcterms:created xsi:type="dcterms:W3CDTF">2024-04-24T17:23:59Z</dcterms:created>
  <dcterms:modified xsi:type="dcterms:W3CDTF">2024-09-10T12:48:04Z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0x0101001532BAEC6FEA2845A327C4472902ECF1</vt:lpwstr>
  </property>
  <property fmtid="{D5CDD505-2E9C-101B-9397-08002B2CF9AE}" pid="3" name="_dlc_DocIdItemGuid">
    <vt:lpwstr>727452b2-8c07-49fa-9c22-9c1873a3a1f2</vt:lpwstr>
  </property>
</Properties>
</file>